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95" r:id="rId14"/>
    <p:sldId id="269" r:id="rId15"/>
    <p:sldId id="270" r:id="rId16"/>
    <p:sldId id="271" r:id="rId17"/>
    <p:sldId id="272" r:id="rId18"/>
    <p:sldId id="291" r:id="rId19"/>
    <p:sldId id="273" r:id="rId20"/>
    <p:sldId id="274" r:id="rId21"/>
    <p:sldId id="275" r:id="rId22"/>
    <p:sldId id="276" r:id="rId23"/>
    <p:sldId id="277" r:id="rId24"/>
    <p:sldId id="278" r:id="rId25"/>
    <p:sldId id="289" r:id="rId26"/>
    <p:sldId id="280" r:id="rId27"/>
    <p:sldId id="281" r:id="rId28"/>
    <p:sldId id="294" r:id="rId29"/>
    <p:sldId id="290" r:id="rId30"/>
    <p:sldId id="283" r:id="rId31"/>
    <p:sldId id="284" r:id="rId32"/>
    <p:sldId id="285" r:id="rId33"/>
    <p:sldId id="286" r:id="rId34"/>
    <p:sldId id="292" r:id="rId35"/>
    <p:sldId id="288" r:id="rId36"/>
  </p:sldIdLst>
  <p:sldSz cx="9144000" cy="6858000" type="screen4x3"/>
  <p:notesSz cx="7302500" cy="95885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Poppins Medium" panose="000006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gqxboBCWExg1ybodBeQN73XEb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5C5A4-5292-4862-9BA2-CB26ABBEA020}" v="6" dt="2023-01-11T11:00:21.895"/>
  </p1510:revLst>
</p1510:revInfo>
</file>

<file path=ppt/tableStyles.xml><?xml version="1.0" encoding="utf-8"?>
<a:tblStyleLst xmlns:a="http://schemas.openxmlformats.org/drawingml/2006/main" def="{35FEAD9D-457E-4720-8E8B-D2389D0A97E5}">
  <a:tblStyle styleId="{35FEAD9D-457E-4720-8E8B-D2389D0A97E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tcBdr/>
        <a:fill>
          <a:solidFill>
            <a:srgbClr val="E7F3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F3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4" y="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YU WENHAN#" userId="57c7d524-3a3c-48d0-8609-7432eb4d10a9" providerId="ADAL" clId="{7665C5A4-5292-4862-9BA2-CB26ABBEA020}"/>
    <pc:docChg chg="addSld delSld modSld">
      <pc:chgData name="#YU WENHAN#" userId="57c7d524-3a3c-48d0-8609-7432eb4d10a9" providerId="ADAL" clId="{7665C5A4-5292-4862-9BA2-CB26ABBEA020}" dt="2023-01-11T11:06:40.503" v="531" actId="20577"/>
      <pc:docMkLst>
        <pc:docMk/>
      </pc:docMkLst>
      <pc:sldChg chg="modSp add mod">
        <pc:chgData name="#YU WENHAN#" userId="57c7d524-3a3c-48d0-8609-7432eb4d10a9" providerId="ADAL" clId="{7665C5A4-5292-4862-9BA2-CB26ABBEA020}" dt="2023-01-11T11:06:40.503" v="531" actId="20577"/>
        <pc:sldMkLst>
          <pc:docMk/>
          <pc:sldMk cId="726408756" sldId="295"/>
        </pc:sldMkLst>
        <pc:spChg chg="mod">
          <ac:chgData name="#YU WENHAN#" userId="57c7d524-3a3c-48d0-8609-7432eb4d10a9" providerId="ADAL" clId="{7665C5A4-5292-4862-9BA2-CB26ABBEA020}" dt="2023-01-11T11:06:40.503" v="531" actId="20577"/>
          <ac:spMkLst>
            <pc:docMk/>
            <pc:sldMk cId="726408756" sldId="295"/>
            <ac:spMk id="4" creationId="{9CC99E5C-D138-FA10-8E5B-ABA0D346D264}"/>
          </ac:spMkLst>
        </pc:spChg>
      </pc:sldChg>
      <pc:sldChg chg="new del">
        <pc:chgData name="#YU WENHAN#" userId="57c7d524-3a3c-48d0-8609-7432eb4d10a9" providerId="ADAL" clId="{7665C5A4-5292-4862-9BA2-CB26ABBEA020}" dt="2023-01-11T10:52:45.675" v="1" actId="47"/>
        <pc:sldMkLst>
          <pc:docMk/>
          <pc:sldMk cId="2605702294" sldId="295"/>
        </pc:sldMkLst>
      </pc:sldChg>
      <pc:sldChg chg="modSp add del mod">
        <pc:chgData name="#YU WENHAN#" userId="57c7d524-3a3c-48d0-8609-7432eb4d10a9" providerId="ADAL" clId="{7665C5A4-5292-4862-9BA2-CB26ABBEA020}" dt="2023-01-11T10:53:59.542" v="20" actId="47"/>
        <pc:sldMkLst>
          <pc:docMk/>
          <pc:sldMk cId="3840142514" sldId="295"/>
        </pc:sldMkLst>
        <pc:spChg chg="mod">
          <ac:chgData name="#YU WENHAN#" userId="57c7d524-3a3c-48d0-8609-7432eb4d10a9" providerId="ADAL" clId="{7665C5A4-5292-4862-9BA2-CB26ABBEA020}" dt="2023-01-11T10:53:56.952" v="19" actId="20577"/>
          <ac:spMkLst>
            <pc:docMk/>
            <pc:sldMk cId="3840142514" sldId="295"/>
            <ac:spMk id="4" creationId="{9CC99E5C-D138-FA10-8E5B-ABA0D346D2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/>
          </a:p>
        </p:txBody>
      </p:sp>
      <p:sp>
        <p:nvSpPr>
          <p:cNvPr id="85" name="Google Shape;85;p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86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" name="Google Shape;260;p2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315" name="Google Shape;315;p2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185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4" name="Google Shape;334;p2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zh-CN"/>
          </a:p>
        </p:txBody>
      </p:sp>
      <p:sp>
        <p:nvSpPr>
          <p:cNvPr id="335" name="Google Shape;335;p27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3" name="Google Shape;343;p2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228600" indent="0" algn="l">
              <a:buFont typeface="Arial" panose="020B0604020202020204" pitchFamily="34" charset="0"/>
              <a:buNone/>
            </a:pPr>
            <a:endParaRPr lang="zh-CN" altLang="zh-CN"/>
          </a:p>
        </p:txBody>
      </p:sp>
      <p:sp>
        <p:nvSpPr>
          <p:cNvPr id="344" name="Google Shape;344;p2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9" name="Google Shape;359;p3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7" name="Google Shape;367;p3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532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 rot="5400000">
            <a:off x="2247900" y="-190500"/>
            <a:ext cx="4648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dt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6376193"/>
            <a:ext cx="1346994" cy="481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4"/>
          <p:cNvSpPr/>
          <p:nvPr/>
        </p:nvSpPr>
        <p:spPr>
          <a:xfrm>
            <a:off x="457200" y="1447800"/>
            <a:ext cx="8229600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4"/>
          <p:cNvSpPr/>
          <p:nvPr/>
        </p:nvSpPr>
        <p:spPr>
          <a:xfrm>
            <a:off x="462455" y="6248400"/>
            <a:ext cx="82296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sh.wis.ntu.edu.sg/webexe/owa/aus_schedule.ma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sh.wis.ntu.edu.sg/webexe/owa/aus_schedule.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limo@ntu.edu.sg" TargetMode="External"/><Relationship Id="rId13" Type="http://schemas.openxmlformats.org/officeDocument/2006/relationships/hyperlink" Target="mailto:tianming001@e.ntu.edu.sg&#8203;" TargetMode="External"/><Relationship Id="rId3" Type="http://schemas.openxmlformats.org/officeDocument/2006/relationships/hyperlink" Target="mailto:ebslee@ntu.edu.sg" TargetMode="External"/><Relationship Id="rId7" Type="http://schemas.openxmlformats.org/officeDocument/2006/relationships/hyperlink" Target="mailto:minrui001@e.ntu.edu.sg" TargetMode="External"/><Relationship Id="rId12" Type="http://schemas.openxmlformats.org/officeDocument/2006/relationships/hyperlink" Target="mailto:gaole001@e.ntu.edu.s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eiyuan001@e.ntu.edu.sg&#8203;" TargetMode="External"/><Relationship Id="rId11" Type="http://schemas.openxmlformats.org/officeDocument/2006/relationships/hyperlink" Target="mailto:zhangj@ntu.edu.sg" TargetMode="External"/><Relationship Id="rId5" Type="http://schemas.openxmlformats.org/officeDocument/2006/relationships/hyperlink" Target="mailto:qian0080@e.ntu.edu.sg&#8203;" TargetMode="External"/><Relationship Id="rId10" Type="http://schemas.openxmlformats.org/officeDocument/2006/relationships/hyperlink" Target="mailto:wenhan002@e.ntu.edu.sg" TargetMode="External"/><Relationship Id="rId4" Type="http://schemas.openxmlformats.org/officeDocument/2006/relationships/hyperlink" Target="mailto:rithwik001@e.ntu.edu.sg" TargetMode="External"/><Relationship Id="rId9" Type="http://schemas.openxmlformats.org/officeDocument/2006/relationships/hyperlink" Target="mailto:kaiqi001@e.ntu.edu.s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-map.ne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hyperlink" Target="http://internet-map.net/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ansoori.ir/book/Computer%20Networks%20and%20Internets.pdf" TargetMode="External"/><Relationship Id="rId4" Type="http://schemas.openxmlformats.org/officeDocument/2006/relationships/hyperlink" Target="https://eclass.teicrete.gr/modules/document/file.php/TP326/%CE%98%CE%B5%CF%89%CF%81%CE%AF%CE%B1%20(Lectures)/Computer_Networking_A_Top-Down_Approach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are computer networks now?</a:t>
            </a:r>
            <a:endParaRPr/>
          </a:p>
        </p:txBody>
      </p:sp>
      <p:sp>
        <p:nvSpPr>
          <p:cNvPr id="88" name="Google Shape;88;p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89" name="Google Shape;89;p1" descr="http://tradelinkmedia.s3.amazonaws.com/2017/06/12/10/19/12/49/ota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61568"/>
            <a:ext cx="3581400" cy="298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http://www.techiexpert.com/wp-content/uploads/2016/12/Buyers-Guide-to-cloud-computi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1600200"/>
            <a:ext cx="3263900" cy="243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http://marconisociety.org/wp-content/uploads/2017/07/Blockchai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3911600"/>
            <a:ext cx="3505200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2886075"/>
            <a:ext cx="25908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Tutorial</a:t>
            </a:r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Starting from the 3</a:t>
            </a:r>
            <a:r>
              <a:rPr lang="en-US" baseline="30000"/>
              <a:t>rd</a:t>
            </a:r>
            <a:r>
              <a:rPr lang="en-US"/>
              <a:t> week</a:t>
            </a:r>
            <a:endParaRPr/>
          </a:p>
          <a:p>
            <a:pPr marL="74295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Try all the problems before the session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7 Tutorials for the whole course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6 for regular sessions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1 for E-learning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Problems &amp; Questions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Exam questions from previous years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Problems asked by you</a:t>
            </a:r>
            <a:endParaRPr/>
          </a:p>
        </p:txBody>
      </p:sp>
      <p:sp>
        <p:nvSpPr>
          <p:cNvPr id="179" name="Google Shape;179;p11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36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 of Tutorials</a:t>
            </a:r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8594549" y="6494359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381000" y="1052325"/>
            <a:ext cx="8382000" cy="646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check </a:t>
            </a: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https://wish.wis.ntu.edu.sg/webexe/owa/aus_schedule.main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the time and location of your tutorial sessions.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F3EFC6-2E7E-F31F-6BF2-CC3CE5313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93056"/>
              </p:ext>
            </p:extLst>
          </p:nvPr>
        </p:nvGraphicFramePr>
        <p:xfrm>
          <a:off x="457200" y="1676397"/>
          <a:ext cx="8305801" cy="4874242"/>
        </p:xfrm>
        <a:graphic>
          <a:graphicData uri="http://schemas.openxmlformats.org/drawingml/2006/table">
            <a:tbl>
              <a:tblPr/>
              <a:tblGrid>
                <a:gridCol w="2143125">
                  <a:extLst>
                    <a:ext uri="{9D8B030D-6E8A-4147-A177-3AD203B41FA5}">
                      <a16:colId xmlns:a16="http://schemas.microsoft.com/office/drawing/2014/main" val="2600599672"/>
                    </a:ext>
                  </a:extLst>
                </a:gridCol>
                <a:gridCol w="2694741">
                  <a:extLst>
                    <a:ext uri="{9D8B030D-6E8A-4147-A177-3AD203B41FA5}">
                      <a16:colId xmlns:a16="http://schemas.microsoft.com/office/drawing/2014/main" val="1016890518"/>
                    </a:ext>
                  </a:extLst>
                </a:gridCol>
                <a:gridCol w="3467935">
                  <a:extLst>
                    <a:ext uri="{9D8B030D-6E8A-4147-A177-3AD203B41FA5}">
                      <a16:colId xmlns:a16="http://schemas.microsoft.com/office/drawing/2014/main" val="1978272313"/>
                    </a:ext>
                  </a:extLst>
                </a:gridCol>
              </a:tblGrid>
              <a:tr h="5381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Name</a:t>
                      </a:r>
                      <a:r>
                        <a:rPr lang="en-US" sz="1600" b="1" i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Tutorial groups​</a:t>
                      </a:r>
                      <a:endParaRPr lang="en-US" sz="1400" b="1" i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Email address​</a:t>
                      </a:r>
                      <a:endParaRPr lang="en-US" sz="1400" b="1" i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116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Anwitaman Datta​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A45, A57, A58  X52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anwitaman@ntu.edu.sg​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646442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Dusit Niyato​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A26, A33, A53, A54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dniyato@ntu.edu.sg​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98011"/>
                  </a:ext>
                </a:extLst>
              </a:tr>
              <a:tr h="4265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 LI​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A21, A42, Z48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limo@ntu.edu.sg​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65286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 Madhukumar​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A34, A35, A37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ASMadhukumar@ntu.edu.sg​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153509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Lee Bu Sung​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l-PL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A29, A51, A52, Z59, Z60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ebslee@ntu.edu.sg​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18985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Rui TAN​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A36, A41, Z21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tanrui@ntu.edu.sg​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22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 ZHAO​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A50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junzhao@ntu.edu.sg​</a:t>
                      </a:r>
                    </a:p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20818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 Luo​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A49, Z47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junluo@ntu.edu.sg​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86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4642FDB9-CEEE-FDE3-5BA3-7E3B46018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0" y="1353235"/>
            <a:ext cx="93663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</a:t>
            </a:r>
            <a:endParaRPr dirty="0"/>
          </a:p>
        </p:txBody>
      </p:sp>
      <p:sp>
        <p:nvSpPr>
          <p:cNvPr id="195" name="Google Shape;195;p1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C99E5C-D138-FA10-8E5B-ABA0D346D264}"/>
              </a:ext>
            </a:extLst>
          </p:cNvPr>
          <p:cNvSpPr>
            <a:spLocks noGrp="1"/>
          </p:cNvSpPr>
          <p:nvPr/>
        </p:nvSpPr>
        <p:spPr bwMode="auto">
          <a:xfrm>
            <a:off x="152400" y="1676400"/>
            <a:ext cx="8698523" cy="474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Groups in even weeks: </a:t>
            </a:r>
            <a:br>
              <a:rPr lang="en-US" sz="2000" dirty="0"/>
            </a:br>
            <a:r>
              <a:rPr lang="en-US" sz="2000" dirty="0"/>
              <a:t>Week 4 for Lab 1, Week 6 for Lab 2, Week 8 for Lab 3, Week 10 for Lab 4.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Groups in odd weeks: </a:t>
            </a:r>
            <a:br>
              <a:rPr lang="en-US" sz="2000" dirty="0"/>
            </a:br>
            <a:r>
              <a:rPr lang="en-US" sz="2000" dirty="0"/>
              <a:t>Week 5 for Lab 1, Week 7 for Lab 2, Week 9 for Lab 3, Week 11 for Lab 4.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can check the time and location at: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  <a:hlinkClick r:id="rId3"/>
              </a:rPr>
              <a:t>https://wish.wis.ntu.edu.sg/webexe/owa/aus_schedule.main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</a:t>
            </a:r>
            <a:endParaRPr dirty="0"/>
          </a:p>
        </p:txBody>
      </p:sp>
      <p:sp>
        <p:nvSpPr>
          <p:cNvPr id="195" name="Google Shape;195;p1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C99E5C-D138-FA10-8E5B-ABA0D346D264}"/>
              </a:ext>
            </a:extLst>
          </p:cNvPr>
          <p:cNvSpPr>
            <a:spLocks noGrp="1"/>
          </p:cNvSpPr>
          <p:nvPr/>
        </p:nvSpPr>
        <p:spPr bwMode="auto">
          <a:xfrm>
            <a:off x="457200" y="1497196"/>
            <a:ext cx="8229599" cy="474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en-US" sz="2000" dirty="0"/>
              <a:t>The site in the last slide uses this Venue encoding: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HPL_1 to HPL_2 = Hardware Project Lab (N4-01c-09)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HW1_1 to HW1_2 = Hardware Lab 1 (N4-01a-03)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HW2_1 to HW2_4 = Hardware Lab 2 (N4-01b-05)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HW3_1 to HW3_2 = Hardware Lab 3 (N4-B1a-05)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SPL_1 to SPL_2 = </a:t>
            </a:r>
            <a:r>
              <a:rPr lang="en-US" altLang="zh-CN" sz="2000" dirty="0"/>
              <a:t>Software Project Lab (N4-B1b-11)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SW1_1 to SW1_2 = Software Lab 1 (N4-01a-02)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SW2_1 to SW2_2 = Software Lab 2 (N4-01c-06)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SW3_1 to SW3_3 = Software Lab 3 (N4-B1c-14)</a:t>
            </a:r>
          </a:p>
        </p:txBody>
      </p:sp>
    </p:spTree>
    <p:extLst>
      <p:ext uri="{BB962C8B-B14F-4D97-AF65-F5344CB8AC3E}">
        <p14:creationId xmlns:p14="http://schemas.microsoft.com/office/powerpoint/2010/main" val="72640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</a:t>
            </a:r>
            <a:endParaRPr dirty="0"/>
          </a:p>
        </p:txBody>
      </p:sp>
      <p:sp>
        <p:nvSpPr>
          <p:cNvPr id="202" name="Google Shape;202;p14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296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4 Labs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Physical attendance is compulsory for labs.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Lab submissions are done via the </a:t>
            </a:r>
            <a:r>
              <a:rPr lang="en-US" sz="2600" dirty="0" err="1"/>
              <a:t>NTULearn</a:t>
            </a:r>
            <a:r>
              <a:rPr lang="en-US" sz="2600" dirty="0"/>
              <a:t> lab sites.</a:t>
            </a:r>
            <a:br>
              <a:rPr lang="en-US" sz="2600" dirty="0"/>
            </a:br>
            <a:r>
              <a:rPr lang="en-US" sz="2400" dirty="0"/>
              <a:t>(Use the </a:t>
            </a:r>
            <a:r>
              <a:rPr lang="en-US" sz="2400" dirty="0" err="1"/>
              <a:t>NTULearn</a:t>
            </a:r>
            <a:r>
              <a:rPr lang="en-US" sz="2400" dirty="0"/>
              <a:t> lab site, not the main course site.)</a:t>
            </a:r>
            <a:endParaRPr sz="2400"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Online submission at the end of your lab session.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Marks of Labs (40% of your total score):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1: 10% of your total score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2: not graded (The purpose of Lab 2 is to practice socket programming, which will be useful for Lab 4).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3: 10% of your total score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4: 20% of your total score</a:t>
            </a:r>
            <a:endParaRPr dirty="0"/>
          </a:p>
          <a:p>
            <a:pPr marL="742950" lvl="1" indent="-1206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/>
          </a:p>
        </p:txBody>
      </p:sp>
      <p:sp>
        <p:nvSpPr>
          <p:cNvPr id="203" name="Google Shape;203;p14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</a:t>
            </a:r>
            <a:endParaRPr dirty="0"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4 lab sessions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Lab 1: Understanding Networking with Internet technology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Lab 2: Programming network application using socket (basically writing a UDP Quote of Day client).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Lab 3: Understanding Network Operations and Encapsulation by Sniffing and </a:t>
            </a:r>
            <a:r>
              <a:rPr lang="en-US" dirty="0" err="1"/>
              <a:t>Analysing</a:t>
            </a:r>
            <a:r>
              <a:rPr lang="en-US" dirty="0"/>
              <a:t> Network Packets 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Lab 4: Analyzing Network traffic log data using Python.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 4: Please start writing your code </a:t>
            </a:r>
            <a:br>
              <a:rPr lang="en-US" dirty="0"/>
            </a:br>
            <a:r>
              <a:rPr lang="en-US" dirty="0"/>
              <a:t>much time before the lab session.</a:t>
            </a:r>
            <a:endParaRPr dirty="0"/>
          </a:p>
        </p:txBody>
      </p:sp>
      <p:sp>
        <p:nvSpPr>
          <p:cNvPr id="217" name="Google Shape;21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b="1" dirty="0"/>
              <a:t>Lab 4 is an assignment</a:t>
            </a:r>
            <a:r>
              <a:rPr lang="en-US" dirty="0"/>
              <a:t>.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Students must prepare (write their code) before the laboratory session.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Students will be provided with the actual Network traffic data to </a:t>
            </a:r>
            <a:r>
              <a:rPr lang="en-US" dirty="0" err="1"/>
              <a:t>analyse</a:t>
            </a:r>
            <a:r>
              <a:rPr lang="en-US" dirty="0"/>
              <a:t> during the lab session.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The submission at the end of the lab session should include your code and also your answers to the lab questions.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457200" y="142009"/>
            <a:ext cx="8229600" cy="36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Instructors of Labs</a:t>
            </a:r>
            <a:endParaRPr dirty="0"/>
          </a:p>
        </p:txBody>
      </p:sp>
      <p:sp>
        <p:nvSpPr>
          <p:cNvPr id="224" name="Google Shape;224;p17"/>
          <p:cNvSpPr txBox="1">
            <a:spLocks noGrp="1"/>
          </p:cNvSpPr>
          <p:nvPr>
            <p:ph type="sldNum" idx="12"/>
          </p:nvPr>
        </p:nvSpPr>
        <p:spPr>
          <a:xfrm>
            <a:off x="8594549" y="6494359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5652A2-8A1C-102C-E471-3737131E2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71851"/>
              </p:ext>
            </p:extLst>
          </p:nvPr>
        </p:nvGraphicFramePr>
        <p:xfrm>
          <a:off x="508919" y="641321"/>
          <a:ext cx="8229600" cy="5773897"/>
        </p:xfrm>
        <a:graphic>
          <a:graphicData uri="http://schemas.openxmlformats.org/drawingml/2006/table">
            <a:tbl>
              <a:tblPr/>
              <a:tblGrid>
                <a:gridCol w="2539081">
                  <a:extLst>
                    <a:ext uri="{9D8B030D-6E8A-4147-A177-3AD203B41FA5}">
                      <a16:colId xmlns:a16="http://schemas.microsoft.com/office/drawing/2014/main" val="4006231129"/>
                    </a:ext>
                  </a:extLst>
                </a:gridCol>
                <a:gridCol w="2569587">
                  <a:extLst>
                    <a:ext uri="{9D8B030D-6E8A-4147-A177-3AD203B41FA5}">
                      <a16:colId xmlns:a16="http://schemas.microsoft.com/office/drawing/2014/main" val="1915086813"/>
                    </a:ext>
                  </a:extLst>
                </a:gridCol>
                <a:gridCol w="3120932">
                  <a:extLst>
                    <a:ext uri="{9D8B030D-6E8A-4147-A177-3AD203B41FA5}">
                      <a16:colId xmlns:a16="http://schemas.microsoft.com/office/drawing/2014/main" val="3362669385"/>
                    </a:ext>
                  </a:extLst>
                </a:gridCol>
              </a:tblGrid>
              <a:tr h="55895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Lab groups​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Instructors of Labs​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TA of Labs​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15849"/>
                  </a:ext>
                </a:extLst>
              </a:tr>
              <a:tr h="1946003">
                <a:tc>
                  <a:txBody>
                    <a:bodyPr/>
                    <a:lstStyle/>
                    <a:p>
                      <a:pPr algn="l" fontAlgn="base"/>
                      <a:r>
                        <a:rPr lang="pl-PL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A37, A41, A42, A45, A52, Z21  Z47, Z48, Z59, Z60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Assoc Prof Lee Bu Sung, Francis​</a:t>
                      </a:r>
                    </a:p>
                    <a:p>
                      <a:pPr algn="l" fontAlgn="base"/>
                      <a:r>
                        <a:rPr lang="en-US" sz="20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3"/>
                        </a:rPr>
                        <a:t>ebslee@ntu.edu.sg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Premanand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Rithwik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(A41, A42, Z47, Z48)​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4"/>
                        </a:rPr>
                        <a:t>rithwik001@e.ntu.edu.sg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Qian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Liangxin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(A37, A45)​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5"/>
                        </a:rPr>
                        <a:t>qian0080@e.ntu.edu.sg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8790 6171</a:t>
                      </a:r>
                      <a:endParaRPr lang="pl-PL" sz="1200" b="0" i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Si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Peiyuan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(A52)​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6"/>
                        </a:rPr>
                        <a:t>peiyuan001@e.ntu.edu.sg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8032 4063</a:t>
                      </a:r>
                      <a:endParaRPr lang="pl-PL" sz="1200" b="0" i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Xu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Minrui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(A26, Z21, Z59, Z60)​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7"/>
                        </a:rPr>
                        <a:t>minrui001@e.ntu.edu.sg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01057"/>
                  </a:ext>
                </a:extLst>
              </a:tr>
              <a:tr h="1716727">
                <a:tc>
                  <a:txBody>
                    <a:bodyPr/>
                    <a:lstStyle/>
                    <a:p>
                      <a:pPr algn="l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A49, A50, A51, A53, A54, A57, A58, X52 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Prof Li Mo​</a:t>
                      </a:r>
                      <a:b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it-IT" sz="20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8"/>
                        </a:rPr>
                        <a:t>limo@ntu.edu.sg</a:t>
                      </a:r>
                      <a: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Dai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Gaole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(X52)​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9"/>
                        </a:rPr>
                        <a:t>gaole001@e.ntu.edu.sg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Si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Peiyuan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(A49, A50, A51)​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6"/>
                        </a:rPr>
                        <a:t>peiyuan001@e.ntu.edu.sg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8032 4063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Yu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Wenhan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(A53, A54, A57, A58)​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0"/>
                        </a:rPr>
                        <a:t>wenhan002@e.ntu.edu.sg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 92400174​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42711"/>
                  </a:ext>
                </a:extLst>
              </a:tr>
              <a:tr h="1487451">
                <a:tc>
                  <a:txBody>
                    <a:bodyPr/>
                    <a:lstStyle/>
                    <a:p>
                      <a:pPr algn="l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A21, A26, A29, A33, A34, A35, A36 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Assoc Prof Zhao Jun​</a:t>
                      </a:r>
                    </a:p>
                    <a:p>
                      <a:pPr algn="l" fontAlgn="base"/>
                      <a:r>
                        <a:rPr lang="en-US" sz="20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1"/>
                        </a:rPr>
                        <a:t>junzhao@ntu.edu.sg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Dai Gaole (A21)​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2"/>
                        </a:rPr>
                        <a:t>gaole001@e.ntu.edu.sg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Lan Tianming (A33, A34, A35, A36)​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3"/>
                        </a:rPr>
                        <a:t>tianming001@e.ntu.edu.sg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3"/>
                        </a:rPr>
                        <a:t>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8039 4791</a:t>
                      </a:r>
                      <a:endParaRPr lang="pt-BR" sz="12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Qian Liangxin (A29)​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5"/>
                        </a:rPr>
                        <a:t>qian0080@e.ntu.edu.sg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8790 6171</a:t>
                      </a:r>
                      <a:endParaRPr lang="pt-BR" sz="12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7993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F75D000-4EFC-0997-F06B-453571F1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4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457200" y="-13493"/>
            <a:ext cx="8229600" cy="6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Office Hours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142" name="Google Shape;142;p7"/>
          <p:cNvGraphicFramePr/>
          <p:nvPr>
            <p:extLst>
              <p:ext uri="{D42A27DB-BD31-4B8C-83A1-F6EECF244321}">
                <p14:modId xmlns:p14="http://schemas.microsoft.com/office/powerpoint/2010/main" val="528094433"/>
              </p:ext>
            </p:extLst>
          </p:nvPr>
        </p:nvGraphicFramePr>
        <p:xfrm>
          <a:off x="0" y="552867"/>
          <a:ext cx="9144001" cy="6583740"/>
        </p:xfrm>
        <a:graphic>
          <a:graphicData uri="http://schemas.openxmlformats.org/drawingml/2006/table">
            <a:tbl>
              <a:tblPr firstRow="1" bandRow="1">
                <a:noFill/>
                <a:tableStyleId>{35FEAD9D-457E-4720-8E8B-D2389D0A97E5}</a:tableStyleId>
              </a:tblPr>
              <a:tblGrid>
                <a:gridCol w="114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68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FF0000"/>
                          </a:solidFill>
                        </a:rPr>
                        <a:t>Role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Name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Office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Location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Email address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Phone/WhatsApp number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Photo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8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Lecturer</a:t>
                      </a:r>
                      <a:endParaRPr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Jun ZHAO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Thursday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</a:t>
                      </a:r>
                      <a:r>
                        <a:rPr lang="en-SG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pm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r>
                        <a:rPr lang="en-US" altLang="zh-CN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utorial Room (TR) 17, 5</a:t>
                      </a:r>
                      <a:r>
                        <a:rPr lang="en-US" altLang="zh-CN" sz="1800" b="0" i="0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</a:t>
                      </a:r>
                      <a:r>
                        <a:rPr lang="en-US" altLang="zh-CN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floor of NS4 (North Spine)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junzhao@ntu.edu.sg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8648 3534 (also WhatsApp number)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827"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Teaching Assistants</a:t>
                      </a:r>
                      <a:endParaRPr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/>
                        <a:t>Wenhan</a:t>
                      </a:r>
                      <a:endParaRPr lang="en-US"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YU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Monday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Computer Network Communication Lab (CNCL),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N4-B2a-01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wenhan002@e.ntu.edu.sg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9240 0174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/>
                        <a:t>Liangxin</a:t>
                      </a:r>
                      <a:endParaRPr lang="en-US"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QIAN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Tuesday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CNCL,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N4-B2a-01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qian0080@e.ntu.edu.sg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8790 6171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6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err="1"/>
                        <a:t>Tianming</a:t>
                      </a:r>
                      <a:endParaRPr lang="en-SG"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LAN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 2:30pm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CNCL,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N4-B2a-01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tianming001@e.ntu.edu.sg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8039 4791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5872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SG" sz="1800" err="1"/>
                        <a:t>Peiyuan</a:t>
                      </a:r>
                      <a:endParaRPr lang="en-SG" sz="18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SG" sz="1800"/>
                        <a:t>SI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Friday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2:30pm –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5:30pm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CNCL,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N4-B2a-01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peiyuan001@e.ntu.edu.sg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8032 4063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180153929"/>
                  </a:ext>
                </a:extLst>
              </a:tr>
            </a:tbl>
          </a:graphicData>
        </a:graphic>
      </p:graphicFrame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611788"/>
            <a:ext cx="685800" cy="8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, young, black, posing&#10;&#10;Description automatically generated">
            <a:extLst>
              <a:ext uri="{FF2B5EF4-FFF2-40B4-BE49-F238E27FC236}">
                <a16:creationId xmlns:a16="http://schemas.microsoft.com/office/drawing/2014/main" id="{070EA5C7-873B-CFA0-57B5-04E18056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6083046"/>
            <a:ext cx="594360" cy="864108"/>
          </a:xfrm>
          <a:prstGeom prst="rect">
            <a:avLst/>
          </a:prstGeom>
        </p:spPr>
      </p:pic>
      <p:pic>
        <p:nvPicPr>
          <p:cNvPr id="5" name="Picture 4" descr="A picture containing person, young, shirt, posing&#10;&#10;Description automatically generated">
            <a:extLst>
              <a:ext uri="{FF2B5EF4-FFF2-40B4-BE49-F238E27FC236}">
                <a16:creationId xmlns:a16="http://schemas.microsoft.com/office/drawing/2014/main" id="{858EFC3D-FE8B-2460-3D59-099598E3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078" y="2822144"/>
            <a:ext cx="685800" cy="1048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7ABBA-CDD1-7078-2CF6-FAC9EFC90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606" y="5084395"/>
            <a:ext cx="900387" cy="809197"/>
          </a:xfrm>
          <a:prstGeom prst="rect">
            <a:avLst/>
          </a:prstGeom>
        </p:spPr>
      </p:pic>
      <p:pic>
        <p:nvPicPr>
          <p:cNvPr id="11" name="Picture 10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C5B67C50-514D-9D6B-DE8B-804ECA7E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254" y="4184694"/>
            <a:ext cx="629346" cy="8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3274947"/>
            <a:ext cx="4350127" cy="289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Exam/Grade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No mid-term exam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One final exam (2 hours)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Score= Labs (~40%) + Exam (~60%)</a:t>
            </a:r>
            <a:endParaRPr dirty="0"/>
          </a:p>
        </p:txBody>
      </p:sp>
      <p:sp>
        <p:nvSpPr>
          <p:cNvPr id="239" name="Google Shape;239;p18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457200" y="2474893"/>
            <a:ext cx="82296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1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Logistics and Internet History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731" y="4343400"/>
            <a:ext cx="2667000" cy="17927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468835-45A7-7E9D-E055-956E93B0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SC2008/CZ3006/CE3005 </a:t>
            </a:r>
            <a:r>
              <a:rPr lang="fr-FR" b="0" i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br>
              <a:rPr lang="fr-FR" b="0" i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</a:br>
            <a:r>
              <a:rPr lang="fr-FR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Computer Network</a:t>
            </a:r>
            <a:r>
              <a:rPr lang="fr-FR" b="0" i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How to </a:t>
            </a:r>
            <a:r>
              <a:rPr lang="en-US">
                <a:solidFill>
                  <a:srgbClr val="FF0000"/>
                </a:solidFill>
              </a:rPr>
              <a:t>ACE</a:t>
            </a:r>
            <a:r>
              <a:rPr lang="en-US"/>
              <a:t> SC2008/CZ3006/CE3005</a:t>
            </a: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953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Attend Tutorial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Attend Lab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Attend Lectures</a:t>
            </a:r>
            <a:endParaRPr dirty="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Keep your eyes open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Keep your ears open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Ask questions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You just talked about …, I am confused about …, can you explain again about …?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247" name="Google Shape;247;p19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600200"/>
            <a:ext cx="2171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9952" y="4067175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ctrTitle"/>
          </p:nvPr>
        </p:nvSpPr>
        <p:spPr>
          <a:xfrm>
            <a:off x="685800" y="17303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Internet</a:t>
            </a:r>
            <a:endParaRPr/>
          </a:p>
        </p:txBody>
      </p:sp>
      <p:sp>
        <p:nvSpPr>
          <p:cNvPr id="256" name="Google Shape;256;p20" descr="data:image/jpeg;base64,/9j/4AAQSkZJRgABAQAAAQABAAD/2wCEAAkGBxQQEhUUExQWFhQVGBobGBcYGBoeHhkfGxwaGhobFxgZHCghHhwlHh0XIjEhJSkrMDAuHR8zODMsNzQtLisBCgoKDg0OGxAQGywkICY0NCwwMCwsLCwsLC8sLCwsLCwsLCwsLCwsLCwsLCwsLCwsLCwsLCwsLCwsLCwsLCwsLP/AABEIAI8BYQMBEQACEQEDEQH/xAAcAAEAAgIDAQAAAAAAAAAAAAAABgcFCAEDBAL/xABFEAACAQMCAwcCBAMGAwUJAAABAgMABBESIQUGMQcTIkFRYXEygRRCUpEjYqEIM0NygsEVsfAlNJLh8SQ1U2NzorKz0f/EABsBAQADAQEBAQAAAAAAAAAAAAADBAUCAQYH/8QANBEAAgICAgECBAUEAAYDAAAAAAECAwQREiExE0EFIlFhFHGBkaEyM7HBI0JS0eHwYpKy/9oADAMBAAIRAxEAPwC8aAUAoBQCgFAKAUAoBQCgFAKAUAoBQCgFAKAUAoBQCgFAKAUAoBQCgFAKAUAoBQCgFAKAUAoBQCgFAKAUAoBQCgFAKAUAoBQCgFAKAUAoBQCgFAKAUAoBQCgFAKAUAoBQCgFAKAUAoCK9ovNo4Xbd4q65pG0RIehYjOW89I6n7DbOab0dRi5Gu03P/EJJTLJeT6uoEcjKgPUDu1wuPYio5bfgnrUI9y7LY7KeZ+KXUqi7XNqVKiVwFYuMsMYGTkA9RjA65xlCS+uzm1f/AB0W3UhAKAUAoBQHBoDyrxGEsUEsZcdV1rkfIzmvNo90z1Ch4c16BQCgFAKAUAoBQCgFAKAUAoBQCgFAKAUAoBQCgFAKAUB8LICSAQSNiM9PPf08qA+6AUBGubuebPhYUXMh1sMrGg1OR648h5ZJFePZ6kQ+Dt0sWkCtFcIh6uwQ6flVckj439qJhx0WlBKHVWUgqwBBHQgjII+1enh90AoBQCgKn/tFcOL2MMwO8M2D8SAg/wBQv9aHqbRRHARGZo+8+nVk/bpVfIclW3HyXsCFc7Yxm+i6LTiVpLxCwlDyalfuvw5bKFiG0OoO3U+vXT6YNXCl7JfmW/iGPKG3Jr7a/wBlz1pGKKAUAoBQFCdunOtyLk2ELtHEiqZChIaQuNWCw/IFI2HXfOdsD1LZE+ReUZb4kRyrBjGWYEkg56KOvTzNV9xlLTLyrmq9o2D5EsPwlsLUzmd4DhnJyfFllGMkqANgpPQVOtexSkmn2SSvTkUAoBQCgFAKAUAoBQCgFAKAUAoBQCgFAKAUAoDigOaAUBH+ZOBSzES2sxhuFAG+THIuQdMqj08mG4+MigPPZccuLZQOIxqu3/eISzxdP8Twhoz13I09PFXLemepEjgnWRQyMGUjIZSCD8EV7vZ5o1T7UZXm4veF8+CTSAfJUAC4+QM/ejejqMdmf5O4N+BiS/ktfxgJHhUo3dq+MF0YHc5xnG2+4qi7ZTs+WWlHz92aHoRjWlKLcpeP/BfnK1w0lrEzJ3eVwEzkqASFVjgeMAAEeRyKuxe1sz5rTaMtXRyKAUAoCqu3aF7pLW1gGuRpC7JnooUqGb0GSdz6HFQ3WwrW5MnoqlN/KtldTdnDR20357lShQg4GPzqM/I3OKz4/ElKxLwi+8BKvafzeSX8idlt7YcQhnkkhaKMElgSSdS6Smk4wfEcNk/T9q1OK9jNds5dNl1CuiM5oBQCgPmRwoJJwBuSfIDqTQGtfOdqeI3txfouqEOq6cH6FARZAcYKnGvHuOtVZZC24o04YDjGM5d79iy+yXgtvHavJhTIzMjsrEqN/pjIJGkbYOc13Xxkm2cXxsr1FP7mY5D4bHay3cUJ/hiUNgsWfJUDLEjzIfqSehNdVrWyHIe1FvyTOpSqKAUAoBQCgFAKAUAoBQCgFAKAUAoBQCgFAKAqXtg7SZbF/wAHZ4ExXVLIRnuwRsEHTVjxZPQY+3jPUtld9nnGruS5y3EpYlGCxkkZwxP/AMtyVc7b5xt51Dbbw0WKqXPZspw65EiA61cgAMV6ZwDtvsDkED0IqZPZWa0z1V6BQHBFARbivLi26vPaTGyZQXcAZgYKCSZID4R7smlvc15xS7PdsoC4W64nfNdmFENwerq3dNhAvhzvvjIPrjeqmRk1QTTf7eS/i4d0vmS6+5hrG4u1DWyd6QDpZI1Ysevh8IP6T+xrtU1zfqRR1+Lurj6E30vt3+htFyDw+S24fbRTKEkWMalGNiSThiOrb+I+ZzVhGc3skFengoBQHxLIFBZjgAEk+gG5NeHqW+iEch38dx305ALyuWLN1AydKewVdK/asmrKhK2at/TZq5eLKiEFE9do1rczzxbakbSRnqcA/fYiuPSostal+gc76q4yRlOWeLR3AljQ5Nu/dsNsjA28+nofMCtap/Lozro8Zfn2ZupCIUAoDhjjc0BWEnMsvGJ2gtyyWeWUsp0tMBkEl+qofILuRgk74qtZZJz4xNajErhT6tv6ImXB+V4LVNMSaVxupJYHbH5s1JCmEW2l5KtubZZpN9LwdHFIDbx4giQayB3WdAbPXQVH14BI28uo60nDr5T2uafcn4Pfy7YSQx/xmVpG+ohQOnQEj6iPWuoR0uyvdYpy2jKt02612yI+IXyPfzHoaHslpnZQ8FAKAUAoBQCgFAKAUAoBQCgPJxDiUVumuaRI0/U7BRn0Gep9q8bS8nsYuT0keDgXNdnfEi3uEkYZyu4bAOM6GAYj3xivFJM6lXKPlGaro4FAee9vEhRpJXVI0GWZiAAPcmgNYOfeKQ3vErq4tg7xFFwwUjUVRRkqwzo2wehqKcl1tlqqmem9dI8HKXGLaBJI7mJZophhgdmQjo0beR3qK2M+XKKLNLqdXGUtPZfvZDbiOx0RsjwrI3dOu+sEBiTtsQW0kDOGRt/ITVt67KN2uXROakIhQCgIl2jcV7iBEIOmViJD6RqpZ/3wF+CapZ8pKlqPl9F74dWp3rft2eq7nt3szJoRo1TOMdAPqAxuDtUcpUzx+WkSRhfDI47aeyHXXD4LFkvLG4EJuFwC4LxsRlykqjcEjVg5ByMeeDzTPg1xl8rX6o7vjZbyU4/Mn/B607Tu5lgS7jEffQRyHTnC684IZiMjYgjAwfM1a9eW9pdFdYicX82pIsKzukmRZI2DI4DKw6EHcEVOntFNrR310eCgMHzxbPLw+7SP62gk0j18JOn79PvXjW1o6hLjJP6Gv3Kd9di2knSNu4QnVIpGFA8R2znb4rIycSEp9eT6bG+IRnV/xV9dfkfPDuN3NnILxo2EVwxZc5wcbYz64FLMeM0oRfcTmq2Opep4ff5Ez7DuKyXXEeIS6cJIiM3oGDEJk+pGv+tadEHCtRb2YGTOMrW4+C7KlIBQCgKy7a+ZzBbi0jJD3A/iMPyxnII+XwV+A1R2T0tLyW8Sj1JJy6WzDdmM6oq4IyfL/r2FZdV3G3TPo86ndXXgszi3G0hiYs2CBtWlbfCC8nz9GHOc0kujq5W4mLy1ikbYuAR6gjzFe02corfk8zaPStaj4M2sgyRncdakKWvc8vFuLQ2id5PII0JC6jnGTkjJA26edD2MXJ6itmGg5zsBqP4uLDNkbnppUb7eua55RXmS/dFp4mRJLVcv/qySo+QCOh3rsqH1QCgFAKAUAoBQCgFAKAUBxQGtHabx97viEy6yUikaKNc4ChTobGSBksGJPngZ2AqvYm5GnjTjCv7nk5KZoZXu5FmENsQW7oEszAnSFYbAZ3OTpIGDtXK0pJLv/R5Y+cW349vubOWU4kjRwQQyhgR0ORnarXkzWtPR30BUXOXOYj4ykL4MNqqnSehkddWo52yFKgemW9ap5jlFJo0sCmNsZRfkyfGeH2fFJwsRWOeSFiJFAxIuyukg69GGDsR1BqJzjdL5f/WSJW41ffjZ5+Tezayks44ry2jedfE7o0isdRP1MrA7EMuM48ORjNX4S2tmZZHUiy7GzSCNYolCRoAqqowAB0Aro4O+gFAKAgPbTBnhxlBwYZY2+Q57ll98iTOPaorYKcWmWMSx12xaIHazXEnD2iVTHGZEieRj9IkKrkDz6j96woRatck9xXevbZ9HdGHKP/U/36IjzbwO8sc28jEw5ypycEeo8s1oVuvl8y1Ir2O+6vdbTj/K/MtTgvJYuJ1WVhLBFDDhmXxkEsRGp6AeHU3nhxjrtHjUOx822tPwVsjNUIcYx7fRLpuVzC3eWEv4ZiSWixqgkz11Q5Gg/wA0ZU+uelaujG39TIcF4jNITHcW7QyL1ZSHif3jfr/pYA/PWvTx6MtQGG5yuzDYXcinDJbysp9wjY/rigKj4PfR2/LVwh2LIwHuZNh/zrPqyOVkoe+1+xq5WPwjFrxxPVydxGJ+ECGeMME1MA++2cgjPkOm1UMm/jKVaXe+mi9Xjyc4z37Eo7GUjEN2YgApuT9PTHdx4A+N61sRydS5eTM+JVcL39yw6smeKAUBQvaNN+Kk4irHDxyKI/YRKpC/clz/AKjWdbY45KXsb2NjOzCbj57f7GK7I7wySnUM6B+2fPFR5NUYWplvHy55GI0/KLD7W+H95wxpUOlo8MceY8wf3q5OqD4ySMui+dbnH7f4IHypzaLSNZGbvJFXEcanOnPqBuTv9qoKM4Xbgv1fg2bHVbQnZJLf6slnAOLcWuZzeGER2rKqMH8J06s94iHc6QT1xtWjCM0uUn2YN0qHJQrT19/OyWdqFv33D5UBUEFGyxAAAYZLMdgMZ3Ne3rcNI9+F2RryFKfjsp2CLBlQMjZVV1IcrvJFup8/T96x1HT4n6E742VxtW0u3/DNj4xgAegrdS6Py1vbZ916eCgFAKAUAoBQCgFAKA8/EL1II3lkYLGilmY+QFG9dnqTb0iJ8K4nPxWORhK9pEQO77sKZBnfLu4ZQSMeFQMfqPWq9V3qSevCLV2P6KSfbZR3M/IVxY3awjVctIQY8A5mDatY6k6hglt9gQakfL3OIuMe/p7fme3gdtxexuBD+CmbvfAYyuUdTnws/wBBAGcknpnpUcsfvcXonjmr0+Eo7+hsLy5ZNBbRRuFDKuCFzhfPSCSSQOmfPGanitLRSm9y2ZI16cmsHNxN/wAbuGh6SShFPr3YWLPxlSarZNkYx7NL4fXJS5rweFHvLSYXUeWWF2USKDp8J0tjfpsRUEVW1wXT8liVtkpcpra8aLR7GuPz311dSMhEGM79A7lTpH7O3+o+tWKK5QXb2UcqcJeFot2rBTFAKAUBAe24/wDZT74/iw//ALBXM/6WS0f3Y/mv8kVS6JspbdlKTO8GATs+kg61Pn4V8vSvnoWRrrmm+n2fUWVt5EJxfS2Q7nfjV0THBKdUa4AOMnB2wCfq2qxhRjdHm220c50/Qi/RikpeX/4NguWLQxQLqXS7+Nl/TnGFPuqhQfcGtTHq9OtRPmsiznPa8GXqchOMUBzQEP7Wv/dN116J0/8AqJkH2PQ+2a5l0mTUJOyKZVXO0f8A2XApVQ6zLE5GwZVDGMkDz0kZPnWVj2QlPlHzp7NfJrkp8G+m1o9PEZ40sra3kB8iW89OCcVnQbnOU4+UzYjVqbafWv8ABOOyS7hW0bSyAyyu4jDDUqjEa5Gd86M/cVt484wjxk+/c+c+IKc7OWuifC6Q/mGfQkA/cHerSmn7mc4tHarZrtHgNAUb2y8La1ujOB/CuhufSVVAI9tShSPhqp5NPJqa9jd+EZijGVEvfwQHs54iLe5wfM4/2rjNi3FSR18KktTpZa3Ot634CUblCAG64wT5+1V67Jy6RY9OuLbl9GZXlfi1ooHdiNNWAAFVTn7fFd1XpT+YgvwrFHpdE/hOtdxsR0P+9anlGFNcZdFJdphvY5GskH/s7gOgiiZi6ggYcjP07DPTGKpST3r6GxQ6pQU/DfT/ANr9TCcurqkQbZYxgfJlj/8AOqEP7n6n2+ZtY36P/wDLNjhW2flpzXoFAKAUAoBQCgFAKAGgKn7YOYnnH/DbNe+myrzquPCqeMINxlshWIHkPeorJRS02WKIyT9RLeirrXnm6slkh0sgfGVbYg4677jyqrHG3HUZGhdlx5bnDv2LO5Q41G9tYiYiSeMXE4yMldMi4weuSrkDzNWKZRUdIqZFcnJyaLaqcpHNAeDj90YbaeUZzHFIwx6qpIoCgOV7J4OGrxEJloRLhuuSzFQW38jvmsu9Tldx11tGvj2wVXF+WjNWd1fLw1Eht07pEOqWRguQwyQoY777+lQtqW3J9b9vJYkoRl8q3L6E97IOHPDw5DKAHld3IGNhkqu465C5+9a1SSj0Y+RNzsbZN6kIBQCgFAVN2/cwxpapaDDTSOjkZ+hFOQzf5jsB/mPlXMvGiWlNSUl7NGN43xCPiHCo5dJWW2ZMkZBC50tuf5T/AMqy5Sio8Nd+P+xuxrlXftPp9/qenlHlGKbiCTSyNKsaGSNGOwZWQIT6gZyPcCuPhVvPlFx1o4+MOWl+ZcNbJgHNAKAUBG+0bT/wu91kACCQjP6gMoPktpFeM6jLjJMqDnG7WXh9mQRl5Iy3yiNnP3Ir5/FThbYvsfR2Qc7op/U7ObbOcQ2xZA0bjTFIvXWw8KEeWfv0rjEpe3Je5ceTVzlFdNE/l7I+HsFKpLDIAMtFKw3xvs2R132FfRcItdo+T9ae9qTMRc9nt/aSrJZ3X4iMY1Q3B0sfPZ1XB+4FVbcGucdLplqv4hYurO1+h6+BczXUHEks7hW0zjwoUX+EdJc4lTwyDGMjqMjc759pjOrUZdo5sVVkXKPksurZSIN2wyhbFdlLmeIIrdGO5YH/AEB6hvaVb2y5gQlPIiorZrlxSDuLnIXQrHIGc4z6H0zUdc1bV52XrqvwmZF6aT+pf3ZxzBFcQCJ9OdOCp/Ntg5z61BiWqDdUv0LHxTFm0rodpnl5W4Pb2V7NFoBZSHhLEnCPuAATgEHI2HQCvdxhb8yOZytsxlJN68MsVL1QN2FXvUjryY7pk34Mbc8TiaeHBGrUU9yGByPjIB+1V3dXKaSfZOsayNUm115PVbctWkbh0tolcHIYIuQfUbbVOqoJ70RSzsmUOErHr6bMtXZVFAKAUAoBQHRdXkcQzJIiD1Zgo/cmgRGOYu0fh9lGWa4jlcbCKFldyfgHYe5wK82epbZFOC9s6TO3eRaE/KFyW8up8z12A9KqWX2Ql/TtGhDCjOO4y7LM4RxEXMSyKrKG/K4wwx6g9PWrMJco7KNkHCTieXmzjYsLOa5YFu6XIA82JCoPgsVyfIV0cxW3ooThclxbwPxQxswGrU5xhnlJyTnfGSBn4FZs4Tss+2zd9Sqmri/Otkf4Fw78fd5un/vUZs9N8eEA+ucVN6ka0ox8Jlb8POz/AIku214JT2L8tu3ETI4ZoLcEawSFLndFOOvTVj/LnqKsQ4zjvRUv51y47NiBUpVOaAwnOfFYrSzmlmBZNJXSOrl/AFz5ZJxny6143pbOoRcpJIpns0v++4Vf2B+oI7p8EAEfZgD9/Kq85Jbf6luNbXHf5HVcXfe8FhbWwdSUCKfqwpIyo3PTPp1rPVLV3X1NKF3Tb+hZ3J/GrUQLJauGtSq649WWtzgBjp6hD1b0OW3ya04ySZkWVyfb/f6k2VsjI6GpiufVAKAUBrB2izB73iBkyWExA9lUBVA9gMVUs5etHXg2sRVLCm2uzP8AJJS44VcIT/FaN1UepA8P32FZ13GrIk5fbRYrnZZTCUSWdh6SyC5lmGl42EGnHQr4n/5p+1aONjwr3KHuZ2fmSvUYSXa8lqVbM4UAoBQEL7YrN5uEXapuVVHI/ljdXb9lUn7V4eoobikjJaWWsYUNJg/Og/71l1JSss19j6KdiqlW5fQufs/v4rq0WCQDIw6HbZg2pWGfzBsH5qPDtSm6ZeV2iH4pjuM/Wj4ZPbG41gg/Uh0uPfr+xBB+9asJ8kYk48WeipDg6ZbNHZHZQWjJKMRupIKnB9wSKM92d9AVz228OlktI54wWFtIXkUZ+gqQW2/TsT7E1HbX6kHEuYOQse5WMoLmS8WYIwIyAKq4lTqbizU+L5EMiEZRfZ9cp8fe1lXBOCa6ysdTXJeUQ/DM7i/Rs7TLU5kkuoO7vZIyEICmTI8O406wNxn1PmRWfLHusjzZr1ZOJCXob/7GOHP6hWQtnPQg5xXkabeOme2fhlPcZLozHZ5Zvf3iXBm1pCdbBV8IbBCIXJ3bfVgdAN+oq3iUJPlr9zM+JZWoOuLWn9C5q0jAFAKAUAoD4llCAsxAVQSSTgADckk9BQIq3jnah30hisvBHkhrhlyxHrCh2Hsz5/y+dVL8n0/6ezQpwJyXKfRWac6yCZ2I7yTXgySeJyAemegHlgACqt+NK3U3JlnHdWnHiTJIbTjVo4eOOG8jXVHIoVcsMkKx/MCeox57VzRcqdwn+5FkY7TUoeCvLG/XvDME1aGUCN+pVBjxlep2xkY6eVTWxb1EuYdkdS+/8F29lfH4Ji8FqjpAq61jKHERZiXHelzqDMSQMbYO/TFqqTb7RlZVKhrvZKOeY1fh14HxpNvLuTgZ0Ejf5xU5VXkpzhHEll5duYepBOB6dH/5iqDnw+V/9SNe2tW6mvHEh4t9caaNXfZxHjfOrAC49cmoYt+o4+xfntQUk9dFq8K5M4twqPVaTQT6wGkhdSh1Y3CHVpbHTJK9BV50a7i2v8GH+K59Wra/k5s+13uZe7vIJIm2DRsMMpzjKFsBl9j9ielec7IP5l19j30arP7cu/uWNwvj0NxgI3iI1aTjOPXAJ26Guq74T8Mhtx7K/wCpEW7bLZ34VIyAnupI5CB+kHBz7AHP2qSUeSaOabPTmpfQpDkbiQF5pyQsoIBB82GCPvtVHJhJVdGrTOM7nr37LV7P+WU4bda5eraolz0ikJ2OPSaPTpJxjdfPFWKVr+ryU8mxz8eDo7QORvwIfiPDn7gx+OWEfS24yY/09TlN1Pt592VRl37nFGRKHyeU/YnPIt/31vjQIwunSg/KGRWI+A5kAAwAAB5Vzj2qyO0cZNTrnoktTkAoBQGvv9oHh0dtdRTx7SXKP3qeR0aFV/kgkH/LXMoKRPTkTqTS8M6+zzhYgt5ZnXxCPVn0BbOB5ZwOprFyb+V/2RuV0enjQXvLbLq4eUguXRQAtz/GXGBlgqo/ySAh/etOqSjPgvDW1/sxrIOVXP3XT/0ZyrJVFAKAUBHO0ONm4bdqiPIzRMqqgyxJ2GAOoGcnHkDXMvB3X/UjXzmfi1vNwyKJcrNFMCAV6qUKnBG3UA/eqOLU4TbfuanxFuUVL2Prs95gZD3e2R0JJ6f9YFVfiOMlJWoufDclXVumwvDgfH9c0JOcSgxPt+dQXRj6DAdfcstTYmT6k9P3RRzcT04vXsyaVqGUKAUBjeZLQz2lxEoBaSKRAD0JZSAD7E7V3VJRmmzixNxaRUfA+W+HXiAspSUZDqZNOcbZAcEZ9V6itu58e0k0/sZKc/HIjPaDyQlgqzxatOoZGFAA+fX4/aqGVVGytuK0zQwciVdq5PZnuHdp0E1sbe4jZ1dQjDAw4JVTsTsfP7VhQdtXnwfS2Qxr5coS0SSHkDhc8Uc0lk8AkAPgkc6dWMd4M+Hr5ZA8zWjG5cU9L9jGlRKMnFP+SxuF8Nito1igjWONeioAB7nbzPma4OD2UAoBQCgOuaZUUsxCqoJJJwABuST6UBQfap2mreZtbRj+HB/iydO9I6Kvn3fn/Nt5deLN60i1iqKnyl4RXA4ppBwetVfQ2+zXlnQjEw/eHOat66ML1GpckWD2Xyma7hjxnU2PgdWIx/LqrPyMfnJRNeF+8dzZdnEuzDhsw2txE2MBoSUx74U6SfkHNaHFNdox42Tj4Zl+U+WIeGw91Fk5Op3bGpzgDJwAOgAAH/8ATSMVFaQsslN7kyu/7RPFHjgtrcEhJ2kZ/fugmkH2y4P+kUZ1Uk5aZVHLc7GOVBnSyNkeWykZrPy0lJP7m1ifNjyJX2NcOM/EszNhbQnSuPqfxKoJxjYamx12GPOrdcIJ8l7mXddbKPF+EbFVOVDA83coW3FIhHcKcqco6HDod+h8xv0ORQFcy8nXVvf28NpHKyoFL3czpgIrbACPGfMaGBOy4wMmq8sePt0W/wAXJrUlsuKSMMCrAEEYIO4IPUEelWEVDUHg8wgvy2MBJWwB5YbYCq2Wm6no0Phundp/Qu7i3NEN3oj1xojRMGkOpSXHdsI9Y+k4bIPkdxuBnilu+On0xdX+Hl2t7Zm+NceEvBJpmCysYSjqDgMx8BxjOM51AehFWd/L2ymotT6PN2V8UW5WRoxJ3anQGK4UhQmnBJ3YnvGIHTVvjIqDGr9NNFnMkpa+pYNWikKAUBrZ2/3hm4loBytvEikejNlz98Mv9K8bSeiRVScXJeEQWz4/PHG0ayOFZSpAY4IIwQR8E/vUTog5ctFmvNmocPP0Lx5T5lE1lbSdZLUrnffTjSfvpz19aybb3XdFP2f8M1fw3NNx8TX8otsGtw+dOaAUAoDg0BpLJqfLEk5JJPudzXO0mS+nNx37El4RyvdR2i8SCZttZRiN2VRhTJp/TqyM+RXfbeuLoc4NHeLb6diZYnJ3EXWMqxBKOjId8NpZXU59DgDHvivn5yVV0ZRPpLavXqbZdlpcLKiyLurqGU+xGRX0ie1s+Ua09HdXp4KAUBRPbW3/AA28hntwFNwrs4xsXUqNQ9CQRnHpnqat05c61r2K9mPGb2Qjj/aBNd24gOfF9bvgnH6UGMKD1JAydhn15vvUv6Fo6poUX8x9cjyQwyKe7EjnoWGSP8o3Gaw8qdn6H12DiY7h8vb+psrwXeEah9Q6H09CKvUrda2YeX/devY7uDTakKlgTG7IfUYOVB99BT5zmva3tEFseMvz7MhUhEKAUAoCsP7QlzKnDVWPUEknVZSP06XIDexYL+woCiOW7OG4cRzFlDHGtceHPRiD1A9KrXzlDteDSxqYX1yj/wAyPXdch3q3Jt44WmYjUjx7o6ZxrDHYD5OxqxGSktoz5RcXqRiOO8Hlsp3gnXTKmnUuQcalVxuDjowr05LQ/s9WitdO7dURiv3wrH9mFVW93r8mX5SaxeP3NghVooCgIV2s8qDiVi4Ufx4MyRHbcgeJMnyYbfIU+VAm12iieRLNyks2BpUMMHqxYaVA282ZRWbmJSmoLybOHOUaXtdE9uOKw8I4zdxSRhre5ih1+2FxnHnvqJ/erPLgtfoVaqXc2l0/JYHLXMaalhaZZEk/7vKWyzYG8cpJ3kHUE7sM53BJU3JviyPIxpQ+bRLqslQUAoDTfjliVuLjGcrNKP8AwuwqJ2JS4stwx26vUj5Mpwvh1zbGxvZY2eCSXXH5k9024wehOCQPMCvLI6i3Hpiu1zkoz7RsHynxlbiaRgQUnVMD+dYxrJ9AyaNv5KhxbnY5bR1lUqtLRLoYlQBVAVR0AAAHwBVwpH3QCgOueZUUsxCqoJLE4AA6kk+VAatc5XyXVxd3IPhllJQnzRQFU49wAapzm3akjfx6VXhylP3JvyZ2TrdcIYzDu7mdhLC5G8YAwgbzw25I9CvmKuGB77Ixys8lhcSWc6nXq7tkz+Y7DHqG2IPoc1j/ABHHc2pL2Ppvh90XT58GwvLU5e3jB+pB3bb53Twk5884zn3rSx7FOtSR8/kR1Y/3/cylTEIoDigIZz3zj+Filjtl725VDkD6Yds6pD643CdTt0G9QW5FdelJ+SzRi2W9rwa+8q8vPfzx2sR8T/U2MhEH1Ofjy9SQK5inKWy9bKFVPD3Np+GcKit7dLdFHdIgQKd8qBjxZ658/XJqyZBTqcuKeJXPDYm0KuJImxkorrrMe35VYnHtisvMo3bFx9zawc2VdUuS2l/st3lmUNaw4xlUCMB5NH4HH2ZSK0a3uKMq6LVj3+f7mUrsiFAKAp7+0fwwvbW04H91IyN7CQDH9VA+9AiinsiBnHzUSsTei/PDko8tHs4NcNCytkgE+E74JGMjPqMj9xUWRXziWfhmSq7OEn0zZHgXGB+E1d4JDjqB0+R5VUx7nGpr3J8vG3f2tIyvI0b9w8kqlZJpDIyHquURUB99CoSPIkir2PBxh35MvNnGVnyeEtEkqcqCgFAKA8nFeHx3MLwyqHjkBDKeh/8AQ4NAaa3tu9rPJG2zxOyN8qSDXkoqS0ySq11y5InfJfaBLblRu2kjTlj0/Mh8tLAY6bbHyqm4OqW14NNuGVF+zIlzHdy319PJocySyuQmMsBnwrgeigDb0q4mmtoymnF6ZY3YHOI7h2LDHdMGHszIdX207/NVXLjd379F+yG8ZGwAq2ZxzQHl4pZLcQywuSFlRkYr1AcFTgkEZwfSgNfOZ7e44PpsmRWRpI5UnU4EiRvnDJ5NqKA4I6dN6rSqjBua8mjXdK/VbJFxXk4cwzS3UFx3TosSgFcq2VJYNggqc49fivMeSsi217nGSpUTST8EMtIJuFXv4e9BKLgsqHyP0ujrggZGQdiCvkaiyKuK5R8lunIdqcZPr8vBsNyjetPZwSvnMiagTjJUk6C2NtWnTnHnmrsW2lsybFqTSMxXRwQbtD5/Xh57iFRJduuoA/RGDsGk3yfPCjrjfAxmO2xQW2WcXFnkT4xKR4Py7ccQvO4RmYyN3kz4AwrP/EcnoNycADc4261BS/WfNov5aeLH0oyLd7Z4UtuDd3EoVY3gWLH5NLDBX3wCPvVp+DIj5O/kfhIjNlOp2mhkLgDA7wrHhseWyybe9UcWtwe2/Jey58m19Cw6vlAUAoChOd+b24g8o16bNGKxoP8AFKkjvHI+oE7hegGDjNZ2TfLmoQPovhuDXGp32/oYrss5JbidwJp1b8FGcgEYErAjEYz1XrqI9MedXK4JfmZWVkObai/l+hseBUpSKdbgEPEON8TZyVMYiSNlOGVhEilh7giqGZPuMS9jbhB2L66LH5LgMdnCjHLqCJD+pwxDt92BNWaFFVriuivfKUrG5GcqYhFAR7n7jhsOH3Fwv1omE/zuQiHB9GYH7UBRsHFhDZspBaScNrOMs7P9RyTuST/WsCdUrsnl9D6mMYU465fQuTs15OThdqo0j8RIA0z+erroB/SucD7nzreS0fMTlye2S+vTkpvmW7PDuYe/cYS4iTS3kdI0sP6D9xVHO5JRnH2Zp/DlGxTqfuuie8o3SmW5RT4GZZlHp3gIcfGpM/6jXmBcrIv8/wDJHnVShxcvy/Yk9XygKA8PHOJLaW8tw+SsKM5Axk6QTgZ8z0HzQFDzM/EpTcXp1k5KRZOiIHoqr6gefU9TWFmZ8+XGHR9fg/Ca4VqVi22YjiHL7STx29uNTzHSik407E7k+QAzn0HnUmFY7vPk6z1HHp8dFwczclQLwR7XQpNtAzxsAAe9jQtr6dWYHPqGNbJ8enp7RgOwq4jaFsnMjYzn09AKo0KMbpRa/I2c2yy3Hrk3ssmGDupyVPglGWBPR1AAK+mVG46eEdN82f6Z/mZbfOvvyjJ1KQigFAcZoCD889pdvw1jEqme5ABMSkAJncd4+DpON8AE7g4xvXLkl5Ja6Z2f0mufOvGRfXktwIhCZCCyBtQzgAnVgdcZ6V0ns4nBxemSLnPlWPhcfD2BcTTw6po26KwCnI8xuxGP5a9etNMlx3qxEs7HuV++4jLdyDwWyhV/mkdMEn4Qn/xCo6klWmiTN16zR4uN8Hk4BxPvETNrIWMZ8tLf3kTe4BP2wfWoMqtuO4ljDmrIuqX6F5cu3wntopAdWpRv642zUtM+UE2UboOE2md/EOJQ26l5pUjX1dgo/qal2RpN+CreZ+1ptRSzUBB/jSA5b10RnGkdN23/AJRVSzJ9oGrj/DHJbt6RVnN/Mct6RJPcGR0BCDCgLkgkBVA6kDfrsKVzsm9SXR1kU49Md1y+YunsT4bLDaOZYpI+8Kt/EGCx3GVU7hdOjqB5mpqouO00UcmyNjUkyseYOJMOM3pkyP4+nORsqYCnJ8tIBxVXOrcktF34bNRjI2C5ZiKWkCtnIiTOeu4B3q3VFxgkzLslym2ZI1IcGqPMHGTLe3lwTnXNJpP8oJVB9lAFVL4eo9Gxg2+hU5l59j/Lj2dn3k64uLk63B6qvSND8DLY8ixqxCCgtIzLrpWzcpHt7VuAPf8ADZoo8mRcSIoGdRTfSB6kZA98V2RLogfZlzd3q2cTE5SUJ19VZf8AcVmxUoXKPsa1qjZQ7F5LqFaRknNAR7n7i34SwuJAcPoKR+7v4Ex9yD9q8b0tnUIuTSRQnIvKMnE7hITq/Cw4MzjYYHRFP6mx9hk1Xqgm3M1M3IlGuNC8aNl7eBY1VEUKqgBVAwAB0AFWTJO2gKG5/ml4VxaaRfou9EqE9CV0rIvucjPwwqll4/qNS+hq/D8iEIShL8y4eWSTG5zsZGI9shSf6kn711hd1LZSytKzozFWyucZoClP7QPNakR8PiYFiwefH5QMGND7knUR5YX1rxncE3JaPZ2T8iMe7vbobLvBEw/aVx/+I+G9Kgqq0+TL+Zl84quPj3LgFWDNFARPtJ5UXidoyAfx48vA3o4H0k/pYbH7HyFeNbWjqE3CSkiDdknHDI8LN5q0L+x2ZNXpupHy1ZeNFUZLr+ptZslfjRtXleS5K1DDOa9BC+2CcrwqYA4MjRJ9mkTV/wDbqrix6i2TY8eVsV9ysDiKMb42r5hpzkfoi1GP2LA7M+V2Q/jJ1IkdSIkPVFOMs2ejNjb0U+5A3sPHVcd+58f8Yz1fP04+F/kn88IdWVhlWBUj1BGCKuGKazQNPwC/kgYkBTlCc4kQnwsOmcjb2OR5VTyam/mj5Nn4bdCUXTZ4Lti40sv4ViQrF0OM+TeHz9ciq34rlZXF+TyzEcFZrwS/NapjnNAKAhPapNcraqLeVoQxIeRPq6eFQ35cnPi67Cq+RdKqPJLZewMWORY4SevoVlyD2UNfxtPcXLIpkYaUGXbGDqZ22GcnyNdVyjauSOblZizdRbXLHZ/Y8OIaGEGUf4sh1P6bE7L/AKQKmRUbbeyCf2iuF5itbof4bmNvhxqB+xUj715JbR3VJRmmyWdkMa/gO8UgmaV3Yg56YjGffSi1DQv+GkT5v95v6mX55jhazlE+NOPDn9QBI/3z7Zru2xQjtkeLXKdiUPPkifYddSPb3EbbxwyhU+cZYfAGivKocdkmXYpyUl9Cv+PcJmn4q9t3irJJKY9Trq06mLhxk9ShVse+KrcV6jjLv3LicljKcHpInth2K2qqBNcXMp88MqKT7KFJH7mrargvCM15FrXcmSvlzkOw4edcFuok/wDiOS7+mzOTp+2K7ItsklAa5drlmkfG9I2FwITJ6AsdDfAKgH71xOKlonptcE9e5sYmMbdK7ICF9q3NLWFm4iz38g0qQD/DBIVpCfLGds+ePeuZTS6O4VuRWnYZyal1I11OAyW7ARRnoX662HmF2wPX4rmLTfRJapxSi/BsAKkIDk0Br9e8NNlx+YKuIhPDN5bCV06enjYioLIrmmW6bH6coIvpLpCcagD1wTg/sd6mbSKumd2a9PCsO0acy3MSSYMUJbMefpZ10pMwx4sAvjy39c1k5uVKLcNaNr4bhxtXNPtEz5Mt4YrSNIcaVGDgYOepLe52OT5Yq9iyUqk0Z2YpK6XIztWCsKAgPbTwAXfDZH27y1/jKfZR41+CuT8gV4exemme/s84mHtIgzqW7qNiMjI1L+YDcbAdfeqOLYo7i/qXs2vlNSiuiTPfxAgGRATsAWXJ+Bmrykn7lHi/odfF2kEEphGZdDaBt9WNsats/O1HvXR7HXJb8Gtdzw1kvmWRGYiWN2jlXxyYIOmXV1DYIz0O9UPUnXpzXZ9BGim+uXpy0v56/wBGzltKrorL9LAEfBGR/Sr6aa2fOtNHbXoFAcUBQIuDZcR4hEEKt+LEqYBxpYl85xscFWHwazM+KUo2e6Nv4XH1IOt+CwbjneWVQtnH30moKSqswX9RYr4Qfk/aleVdNdQZC8KiuXzz/QmtgJO7XvSDJjxYGBn2rQhy4rl5M2zjyfHwVd2uyyzP3fed0tvokjUj++YjxNk7HQMgAeZbPlVTKt4vg10zV+FY/N815R8cj8ESaaOa4dXUHZQMLr2K6snp1wPXFVMGFbm+jS+LZN0a1XH9S3BWyfKnNAQLtm4Gtzw6SUJma2xIjAbgAjvB7gpqOPYHyryS2tHdU+E1L6EM5D5vtoYY4zA011k6QFLsd8jQPYY+MVmwXCXUNv6n0WXH1lydnGP0+pOrDiHEblhptTbResrAMf8AQCSPup+1WNXv6Iy5rFh/zOT/ACJjbIyqoZtTADLYxk+ZxVqKaXZny022jtr08PBxuwFxBLEQPGhA9jjwn7HBricOcXFklNrqsU17PZHOSuH31qBFKkfdZJJ1Aldh9JX6snPUDGOvpBjUyqXFsvfEcqrJn6kU0yZVaM0rTtV5EuuJyRPBImhRhopJHCkgnxKoBXOCBnAriUW30WKboQXzR33/AAYXhPKvGbRBHEkIUdMSjY+oOAR++KrLHti9qRrT+JYdiSnU+uujnmTl3jHEe6WWJAYQ4L96oEmrABZFYjIGdwB9XSu5VWSXzaKlOZRTY3Wn/wC+xNezDlaThll3MxUys7O5QkjfCjBIB+lR5dasma3sinOPZ9fzcTe9s5I11d2yl3IKOiBNhoYEEKp39SMVxOG3tFinI4RcJLaZZnBFnEEYuihnC4kMedJPqMgdeuMdc10vBXlrfR7q9PDg0BUPOXIXEJeKPfW3cOGVQolP93hAh8JBB6Eg+5qO2v1I8d6JqLlW9uOzJ8D4Bx6I73VoibeDDyLt6LpXSPLwsPOuaqfSWk219zq26NnfHTJbzRypDxGMLNrVwpAeNipGcZGDlWUkA6WBFSOKflEMZyi9xZXnKvJ/FuFSyiDu5YGJ06nCt7Fl3GcDff71w6kpcok7yXOHGaLX4W0xiQzqiy48YjYsuc/lLAHcYPTbpv1qUrvXseuh4VP2k9mVzxC+FzbyRKCiA63dSpQnoFQ5H0nqNwa8a2dxs4rweiz7MruVVF7xJ3VcFURAcEdPFJnP3Wo/Qhsl/FT+iX6Fh8I4atrEIkyVGd2OScnJyakSSWkQOTk9s6ePcEjvIyjjBx4XGzKfLBx09iCD6VxZVGxakiWjIsolyg+zA8rcrXVpkPdKykgjShHTbBBYjp7VXqxPSfySevoWsnOWQtzgt/UmNXDPFAeTilt3sUkekMHVlIJxswwd8HyPpQbK15Y7Mrm3kLtcLEdOktEzyMwGMf3ihVG3TDfNUvwnLqT6+3RqS+Ipx6h377e/2Jdw3kuKNg8sktw4bUDKy4DbYOlVA2wDvny9qmrxoQ8FW3MssWukvsSbFTlUiXPfKB4gI3i0JcxEGOZidhkEoyhfEp32yMHceYPFlasjxl4JabpUz5RO7k7gt5aDRPcRyRAHTGiY0knOznfSN9jnr7VHVXKtcd7R3fbCx8lHTJRU5XFAcGgIbxXkNLu7eeV3VJAokiRtpdGwLNpDJ4cA6TvjqKisornJSku0WKsq2qDhF9MlttbJEipGqoijCqoAAHoANhUpXe97O3FAeLi/DUuYmjkRHDDGHGRv8EEH3BBFeOKfk6jOUHuL0V1a9mN3EWC3sZiY/wB28LEAZyAT3m+Nt+u1Vnh173HpmlH4tc1qxKS/ksTglgbeFY2fWV88YHwAScD2zViK0tbM+2anJyS0e+uiM+XUEEEZB2IPn80BhuAcp2dgztbW6Rs5JZhknfyBYkqv8owPag7ZmqA5oBQCgFAKAUBxXgGKA5r0CgFAKAUAoBQCgFAKAUAoBQCgFAKAUAoBQCgFAKAUAoBQCgFAKAUAoBQCgFAKAUAoBQCgFAf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4071938"/>
            <a:ext cx="4107602" cy="149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Internet?</a:t>
            </a:r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WWW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ftp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telnet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Email</a:t>
            </a:r>
            <a:endParaRPr/>
          </a:p>
          <a:p>
            <a:pPr marL="342900">
              <a:spcBef>
                <a:spcPts val="560"/>
              </a:spcBef>
              <a:buSzPts val="2800"/>
            </a:pPr>
            <a:r>
              <a:rPr lang="en-US"/>
              <a:t>Social networking</a:t>
            </a:r>
          </a:p>
          <a:p>
            <a:pPr marL="342900">
              <a:spcBef>
                <a:spcPts val="560"/>
              </a:spcBef>
              <a:buSzPts val="2800"/>
            </a:pPr>
            <a:r>
              <a:rPr lang="en-US" err="1"/>
              <a:t>Crptocurrency</a:t>
            </a:r>
            <a:endParaRPr lang="en-US"/>
          </a:p>
          <a:p>
            <a:pPr marL="342900">
              <a:spcBef>
                <a:spcPts val="560"/>
              </a:spcBef>
              <a:buSzPts val="2800"/>
            </a:pPr>
            <a:r>
              <a:rPr lang="en-US"/>
              <a:t>Metaverse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457200" y="52578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None/>
            </a:pPr>
            <a:r>
              <a:rPr lang="en-US" sz="28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An inter-connected infrastructure for information exchanging via standard protocols </a:t>
            </a:r>
            <a:endParaRPr/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234" y="4048990"/>
            <a:ext cx="1828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4048990"/>
            <a:ext cx="2117834" cy="121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9ABAF42-47F0-1616-E435-03981F72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612" y="2584815"/>
            <a:ext cx="1615422" cy="597760"/>
          </a:xfrm>
          <a:prstGeom prst="rect">
            <a:avLst/>
          </a:prstGeom>
        </p:spPr>
      </p:pic>
      <p:pic>
        <p:nvPicPr>
          <p:cNvPr id="3" name="Picture 3" descr="A picture containing text, sign, dark, close&#10;&#10;Description automatically generated">
            <a:extLst>
              <a:ext uri="{FF2B5EF4-FFF2-40B4-BE49-F238E27FC236}">
                <a16:creationId xmlns:a16="http://schemas.microsoft.com/office/drawing/2014/main" id="{8FE430E3-E23E-5C2B-942A-851E1C29C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566" y="3401864"/>
            <a:ext cx="2076452" cy="42197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6DE5269-E398-17A0-3CB9-AA8EEBFF8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767" y="1959193"/>
            <a:ext cx="1742746" cy="521517"/>
          </a:xfrm>
          <a:prstGeom prst="rect">
            <a:avLst/>
          </a:prstGeom>
        </p:spPr>
      </p:pic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192B76B4-B715-3854-8418-8C38EAB75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807" y="1761904"/>
            <a:ext cx="2568211" cy="597760"/>
          </a:xfrm>
          <a:prstGeom prst="rect">
            <a:avLst/>
          </a:prstGeom>
        </p:spPr>
      </p:pic>
      <p:pic>
        <p:nvPicPr>
          <p:cNvPr id="10" name="图片 9" descr="徽标, 公司名称&#10;&#10;描述已自动生成">
            <a:extLst>
              <a:ext uri="{FF2B5EF4-FFF2-40B4-BE49-F238E27FC236}">
                <a16:creationId xmlns:a16="http://schemas.microsoft.com/office/drawing/2014/main" id="{DC4E2ECB-327D-D8AE-7B85-D9E8CC9CF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12" y="2515429"/>
            <a:ext cx="1483794" cy="14837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Did It Come From?</a:t>
            </a:r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257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>
                <a:latin typeface="Poppins Medium"/>
                <a:ea typeface="Poppins Medium"/>
                <a:cs typeface="Poppins Medium"/>
                <a:sym typeface="Poppins Medium"/>
              </a:rPr>
              <a:t>Early 1960’s - DARPA (ARPA in 1960’s) project headed by </a:t>
            </a:r>
            <a:r>
              <a:rPr lang="en-US" sz="2000" err="1">
                <a:latin typeface="Poppins Medium"/>
                <a:ea typeface="Poppins Medium"/>
                <a:cs typeface="Poppins Medium"/>
                <a:sym typeface="Poppins Medium"/>
              </a:rPr>
              <a:t>Licklider</a:t>
            </a:r>
            <a:endParaRPr lang="en-US" sz="20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>
                <a:latin typeface="Poppins Medium"/>
                <a:ea typeface="Poppins Medium"/>
                <a:cs typeface="Poppins Medium"/>
                <a:sym typeface="Poppins Medium"/>
              </a:rPr>
              <a:t>Late 1960’s - ARPANET &amp; research on packet switching by Lawrence Roberts</a:t>
            </a:r>
            <a:endParaRPr lang="zh-CN" altLang="en-US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/>
              <a:t>02/09/1969 – Leonard Kleinrock’s computer at UCLA became first node on the ARPANET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/>
              <a:t>29/10/1969 – First packets sent; Charlie Kline attempted use of remote login from UCLA to SRI; system crashed as “G” was entered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/>
              <a:t>05/12/1969 - Four nodes: UCLA, SRI, UCSB, University of Utah</a:t>
            </a:r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4845037"/>
            <a:ext cx="1371600" cy="136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4200" y="1648943"/>
            <a:ext cx="2057400" cy="13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4648200" y="5511453"/>
            <a:ext cx="3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more info at: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www.isoc.org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/internet/history/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www.packet.cc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internet.html</a:t>
            </a:r>
            <a:endParaRPr/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4166" y="3033317"/>
            <a:ext cx="3433634" cy="169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Internet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301337" y="1600200"/>
            <a:ext cx="8385463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1969 – First RFCs by Steve Crocker (http://rfc.sunsite.dk/)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1971 – Email by Ray Tomlinson @ BBN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1970’s – Protocol development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1972-1974 TCP/IP developed by </a:t>
            </a:r>
            <a:r>
              <a:rPr lang="en-US" sz="1800" dirty="0" err="1">
                <a:latin typeface="Poppins Medium"/>
                <a:ea typeface="Poppins Medium"/>
                <a:cs typeface="Poppins Medium"/>
                <a:sym typeface="Poppins Medium"/>
              </a:rPr>
              <a:t>Vint</a:t>
            </a: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 Cerf &amp; Bob Kahn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1973 – Ethernet by Metcalfe @ PARC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1974 TCP draft produced, split into TCP and IP in 1978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DNS – Distributed and scalable mechanism for resolving host names into IP addresses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UC Berkeley implements TCP/IP into Unix BSD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1985 – Internet used by researchers and developers</a:t>
            </a:r>
            <a:endParaRPr dirty="0"/>
          </a:p>
        </p:txBody>
      </p:sp>
      <p:sp>
        <p:nvSpPr>
          <p:cNvPr id="292" name="Google Shape;292;p2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953000"/>
            <a:ext cx="1905000" cy="123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0" y="4953000"/>
            <a:ext cx="1524000" cy="124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4931075"/>
            <a:ext cx="981366" cy="124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0" y="4926248"/>
            <a:ext cx="1143000" cy="12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4363" y="4745792"/>
            <a:ext cx="1704655" cy="164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Internet</a:t>
            </a:r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4400" cy="2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November 1988 – Internet worm affecting about 10% of the 60000 computers on the Internet (Robert Morris, Cornell)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Tim Berners-Lee at CERN </a:t>
            </a:r>
            <a:endParaRPr lang="en-US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Proposal for WWW in 1989</a:t>
            </a:r>
            <a:endParaRPr lang="en-US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First web page on November 13, 1990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Cisco(1984), Google (1998), Facebook(2004), Twitter(2006), Dropbox (2008), Instagram (2010), TikTok (2017), </a:t>
            </a:r>
            <a:r>
              <a:rPr lang="en-US" sz="2000" err="1"/>
              <a:t>Trellix</a:t>
            </a:r>
            <a:r>
              <a:rPr lang="en-US" sz="2000"/>
              <a:t> (2022)…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643" y="2376426"/>
            <a:ext cx="1295400" cy="9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人在玩电脑&#10;&#10;描述已自动生成">
            <a:extLst>
              <a:ext uri="{FF2B5EF4-FFF2-40B4-BE49-F238E27FC236}">
                <a16:creationId xmlns:a16="http://schemas.microsoft.com/office/drawing/2014/main" id="{046B0C63-B2BB-93C6-2BFF-EDD219A8A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44" b="929"/>
          <a:stretch/>
        </p:blipFill>
        <p:spPr>
          <a:xfrm>
            <a:off x="6710390" y="4554570"/>
            <a:ext cx="1909790" cy="15062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76E20B-8E69-3E74-3AD7-BBABD3737BFE}"/>
              </a:ext>
            </a:extLst>
          </p:cNvPr>
          <p:cNvSpPr txBox="1"/>
          <p:nvPr/>
        </p:nvSpPr>
        <p:spPr>
          <a:xfrm>
            <a:off x="485931" y="4557010"/>
            <a:ext cx="63495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b="1">
                <a:solidFill>
                  <a:schemeClr val="dk1"/>
                </a:solidFill>
              </a:rPr>
              <a:t>Global average Internet speed has increased dramatically from 14.4 Kbps in 1991 to 100 Mbps in 2022.  In Singapore, you can expect nearly 300 Mbps as standard</a:t>
            </a:r>
            <a:r>
              <a:rPr kumimoji="0" lang="en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lang="en-US" altLang="zh-CN" sz="140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1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Growth Trends</a:t>
            </a:r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FDDD82-D98E-C596-194E-0017202B6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122" b="10613"/>
          <a:stretch/>
        </p:blipFill>
        <p:spPr>
          <a:xfrm>
            <a:off x="1058315" y="1197428"/>
            <a:ext cx="7323685" cy="50618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Map</a:t>
            </a:r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body" idx="1"/>
          </p:nvPr>
        </p:nvSpPr>
        <p:spPr>
          <a:xfrm>
            <a:off x="-76200" y="1600200"/>
            <a:ext cx="8763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Father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Cerf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Kahn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Kleinrock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Metcalfe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Gore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Mother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Sally </a:t>
            </a:r>
            <a:br>
              <a:rPr lang="en-US"/>
            </a:br>
            <a:r>
              <a:rPr lang="en-US"/>
              <a:t>Floyd?</a:t>
            </a:r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828800" y="6320396"/>
            <a:ext cx="59626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>
                <a:hlinkClick r:id="rId3"/>
              </a:rPr>
              <a:t>http://internet-map.net</a:t>
            </a:r>
            <a:r>
              <a:rPr lang="en"/>
              <a:t> </a:t>
            </a:r>
            <a:endParaRPr/>
          </a:p>
        </p:txBody>
      </p:sp>
      <p:pic>
        <p:nvPicPr>
          <p:cNvPr id="331" name="Google Shape;331;p26" descr="Sally Floyd – Computing: The Human Exper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4546706"/>
            <a:ext cx="1070053" cy="16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2DFBDA99-2100-3963-DBE9-1E3025A2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658" y="1610114"/>
            <a:ext cx="4626095" cy="4674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Map</a:t>
            </a:r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828800" y="6320396"/>
            <a:ext cx="59626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>
                <a:hlinkClick r:id="rId5"/>
              </a:rPr>
              <a:t>http://internet-map.net</a:t>
            </a:r>
            <a:r>
              <a:rPr lang="en"/>
              <a:t> </a:t>
            </a:r>
            <a:endParaRPr/>
          </a:p>
        </p:txBody>
      </p:sp>
      <p:pic>
        <p:nvPicPr>
          <p:cNvPr id="7" name="video2606139712.mp4">
            <a:hlinkClick r:id="" action="ppaction://media"/>
            <a:extLst>
              <a:ext uri="{FF2B5EF4-FFF2-40B4-BE49-F238E27FC236}">
                <a16:creationId xmlns:a16="http://schemas.microsoft.com/office/drawing/2014/main" id="{04C1565C-D0A0-861E-47AF-D30EFC981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794185"/>
            <a:ext cx="8829675" cy="55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 History of the Internet</a:t>
            </a:r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E002998B-EEB0-2C26-69A3-CE202B7D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28" y="1885548"/>
            <a:ext cx="5756743" cy="40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Course Logistics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Teaching staff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Lecture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Tutorial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Lab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Exam</a:t>
            </a:r>
            <a:endParaRPr dirty="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dirty="0">
                <a:solidFill>
                  <a:schemeClr val="dk2"/>
                </a:solidFill>
              </a:rPr>
              <a:t>A Brief History of Internet</a:t>
            </a:r>
            <a:endParaRPr dirty="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dirty="0">
                <a:solidFill>
                  <a:schemeClr val="dk2"/>
                </a:solidFill>
              </a:rPr>
              <a:t>How this thing gets started</a:t>
            </a:r>
            <a:endParaRPr dirty="0"/>
          </a:p>
          <a:p>
            <a:pPr marL="742950" lvl="1" indent="-13335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Social Media</a:t>
            </a:r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78FFF-50C2-E4AB-F659-39479B76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302370"/>
            <a:ext cx="8469086" cy="4753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Cloud Computing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56" name="Google Shape;356;p29" descr="http://cloudblueprint.files.wordpress.com/2011/04/views_cloud-tax-l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568670"/>
            <a:ext cx="5562600" cy="456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Big Data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7513CF-1153-C898-C297-F2089653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21" y="1847110"/>
            <a:ext cx="4487557" cy="39119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Mobile Internet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01664E3B-3544-7352-FEB9-FAF13B83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70" y="1984271"/>
            <a:ext cx="6844259" cy="38498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97566-199D-DCC5-B23B-A42BA7B0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Hot</a:t>
            </a:r>
            <a:r>
              <a:rPr kumimoji="1" lang="zh-CN" altLang="en-US"/>
              <a:t> </a:t>
            </a:r>
            <a:r>
              <a:rPr kumimoji="1" lang="en-US" altLang="zh-CN"/>
              <a:t>Spot: Silicon Valley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91B4F-C921-DB5F-9144-07C84F0E1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图片 4" descr="电脑萤幕画面&#10;&#10;中度可信度描述已自动生成">
            <a:extLst>
              <a:ext uri="{FF2B5EF4-FFF2-40B4-BE49-F238E27FC236}">
                <a16:creationId xmlns:a16="http://schemas.microsoft.com/office/drawing/2014/main" id="{5EEB95B7-50B3-83B7-C7F9-A0915BB29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0" b="24390"/>
          <a:stretch/>
        </p:blipFill>
        <p:spPr>
          <a:xfrm>
            <a:off x="2125362" y="1147163"/>
            <a:ext cx="4720281" cy="57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66"/>
                </a:solidFill>
              </a:rPr>
              <a:t>Lessons Learned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962150" y="1638300"/>
            <a:ext cx="489585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 Internet (and World Wide Web) we have today was created by some very bright, talented people who either had vision, or were inspired by other talented people’s visions.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Though their ideas were not always popular, they pressed ahead.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Their perseverance and hard work brought us to where we are today.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There is a lot to be learned by studying these people, their early work and keeping in mind what they had to work with.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We, engineers,  should aim to solve practical problems. Luckily, we might become rich.</a:t>
            </a:r>
            <a:endParaRPr/>
          </a:p>
        </p:txBody>
      </p:sp>
      <p:pic>
        <p:nvPicPr>
          <p:cNvPr id="388" name="Google Shape;388;p33" descr="C:\Slater_GingerLynn\ISOC\History\Cerfs Up - Photo Gallery_files\meda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0" y="247650"/>
            <a:ext cx="2190750" cy="157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 descr="C:\Slater_GingerLynn\ISOC\History\Jon_Postel\Internet Society (ISOC) All About ISOC Jon Postel_files\postel-derollepo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8550" y="2114550"/>
            <a:ext cx="1371600" cy="18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 descr="C:\Slater_GingerLynn\ISOC\History\Cerfs Up - Photo Gallery_files\newsweek.jpg"/>
          <p:cNvPicPr preferRelativeResize="0"/>
          <p:nvPr/>
        </p:nvPicPr>
        <p:blipFill rotWithShape="1">
          <a:blip r:embed="rId5">
            <a:alphaModFix/>
          </a:blip>
          <a:srcRect l="22404" r="32788"/>
          <a:stretch/>
        </p:blipFill>
        <p:spPr>
          <a:xfrm>
            <a:off x="7372350" y="4191000"/>
            <a:ext cx="15208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 descr="C:\Slater_GingerLynn\ISOC\History\Lawrence_Roberts\Lawrence_Roberts_files\ii_roberts_files\lawrence_roberts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650" y="2000250"/>
            <a:ext cx="1714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 descr="C:\Slater_GingerLynn\ISOC\History\Leonard_Kleinrock\Leonard_Kleinrock_files\ii_kleinrock_files\kleinrock1.gi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228600"/>
            <a:ext cx="1725613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 descr="C:\Slater_GingerLynn\ISOC\History\Tim_Berners-Lee\Tim Berners-Lee_files\tim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" y="4419600"/>
            <a:ext cx="1655763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 descr="C:\Slater_GingerLynn\ISOC\History\Claude_Shannon\Bell Labs Claude Shannon, Father of Information Theory, Dies at 84_files\shannon2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7550" y="4800600"/>
            <a:ext cx="132873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 descr="C:\Slater_GingerLynn\ISOC\History\JCR_Licklider\JCR_Licklider_files\ii_licklider_files\licklider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59000" y="4838700"/>
            <a:ext cx="14446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 descr="C:\Slater_GingerLynn\ISOC\History\Paul_Baran\Paul_Baran_files\ii_rand_files\baran_paul.g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30650" y="4800600"/>
            <a:ext cx="1368425" cy="1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Logistics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Teaching Staff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Lecturers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Dr. Jun ZHAO (Part I)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Dr. Mo LI (Part II)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l="22331" t="-1" r="20102" b="51534"/>
          <a:stretch/>
        </p:blipFill>
        <p:spPr>
          <a:xfrm>
            <a:off x="6896099" y="3995482"/>
            <a:ext cx="1576217" cy="19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4198" y="1867693"/>
            <a:ext cx="1500017" cy="19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/>
        </p:nvSpPr>
        <p:spPr>
          <a:xfrm>
            <a:off x="4354" y="6121697"/>
            <a:ext cx="8682446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0961" y="274638"/>
            <a:ext cx="1120331" cy="164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551812-AF58-6B40-A5F6-4C3866AAAD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547019"/>
            <a:ext cx="834683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/>
              <a:t>Time/Location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/>
              <a:t>Monday and Wednesday   9:30AM </a:t>
            </a:r>
            <a:r>
              <a:rPr lang="mr-IN" sz="1800"/>
              <a:t>–</a:t>
            </a:r>
            <a:r>
              <a:rPr lang="en-US" sz="1800"/>
              <a:t> 10:20AM, Lecture Theatre LT2A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/>
              <a:t>LT2A is on the first floor of North Spine, between Block N3 and Block N4.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/>
              <a:t>Two Parts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/>
              <a:t>Part I: Weeks 1-6 (Jun ZHAO)</a:t>
            </a:r>
            <a:br>
              <a:rPr lang="en-US" sz="1800"/>
            </a:br>
            <a:r>
              <a:rPr lang="en-US" sz="1800"/>
              <a:t>Week 7 for E-Learning according to SCSE rules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/>
              <a:t>Part II: Week 8-13 (Mo LI)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/>
              <a:t>References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/>
              <a:t>James K. Kurose and Keith W. Ross, </a:t>
            </a:r>
            <a:br>
              <a:rPr lang="en-US" sz="1600"/>
            </a:br>
            <a:r>
              <a:rPr lang="en-US" sz="1600" i="1"/>
              <a:t>Computer Networking: A Top-Down Approach </a:t>
            </a:r>
            <a:r>
              <a:rPr lang="en-US" sz="1600"/>
              <a:t>(</a:t>
            </a:r>
            <a:r>
              <a:rPr lang="en-US" sz="1600">
                <a:solidFill>
                  <a:srgbClr val="FF0000"/>
                </a:solidFill>
              </a:rPr>
              <a:t>CN</a:t>
            </a:r>
            <a:r>
              <a:rPr lang="en-US" sz="1600"/>
              <a:t>) </a:t>
            </a:r>
            <a:r>
              <a:rPr lang="en-US" sz="1600">
                <a:hlinkClick r:id="rId4"/>
              </a:rPr>
              <a:t>https://eclass.teicrete.gr/modules/document/file.php/TP326/%CE%98%CE%B5%CF%89%CF%81%CE%AF%CE%B1%20(Lectures)/Computer_Networking_A_Top-Down_Approach.pdf</a:t>
            </a:r>
            <a:r>
              <a:rPr lang="en-US" sz="1600"/>
              <a:t> 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/>
              <a:t>Douglas E. Comer, </a:t>
            </a:r>
            <a:r>
              <a:rPr lang="en-US" sz="1600" i="1"/>
              <a:t>Computer Networks and Internets </a:t>
            </a:r>
            <a:r>
              <a:rPr lang="en-US" sz="1600"/>
              <a:t>(</a:t>
            </a:r>
            <a:r>
              <a:rPr lang="en-US" sz="1600">
                <a:solidFill>
                  <a:srgbClr val="FF0000"/>
                </a:solidFill>
              </a:rPr>
              <a:t>CNI</a:t>
            </a:r>
            <a:r>
              <a:rPr lang="en-US" sz="1600"/>
              <a:t>)</a:t>
            </a:r>
            <a:br>
              <a:rPr lang="en-US" sz="1600"/>
            </a:br>
            <a:r>
              <a:rPr lang="en-US" sz="1600">
                <a:hlinkClick r:id="rId5"/>
              </a:rPr>
              <a:t>https://bmansoori.ir/book/Computer%20Networks%20and%20Internets.pdf</a:t>
            </a:r>
            <a:r>
              <a:rPr lang="en-US" sz="160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CZ3006/CE3005 - Part I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Focusing on Underlying Layers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Physical layer resilience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Data link layer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Flow control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Error control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Local area network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MAC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Wireless LAN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Mobile access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Network architecture and performance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Network design patterns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457199" y="-209550"/>
            <a:ext cx="971843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Part I Syllabus – Fundamental Underlying Layers</a:t>
            </a:r>
          </a:p>
        </p:txBody>
      </p:sp>
      <p:sp>
        <p:nvSpPr>
          <p:cNvPr id="161" name="Google Shape;161;p9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ECB10A-C027-0083-A888-E5812B45B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488982"/>
              </p:ext>
            </p:extLst>
          </p:nvPr>
        </p:nvGraphicFramePr>
        <p:xfrm>
          <a:off x="65830" y="644286"/>
          <a:ext cx="9012339" cy="6137514"/>
        </p:xfrm>
        <a:graphic>
          <a:graphicData uri="http://schemas.openxmlformats.org/drawingml/2006/table">
            <a:tbl>
              <a:tblPr/>
              <a:tblGrid>
                <a:gridCol w="1410789">
                  <a:extLst>
                    <a:ext uri="{9D8B030D-6E8A-4147-A177-3AD203B41FA5}">
                      <a16:colId xmlns:a16="http://schemas.microsoft.com/office/drawing/2014/main" val="242221198"/>
                    </a:ext>
                  </a:extLst>
                </a:gridCol>
                <a:gridCol w="4149582">
                  <a:extLst>
                    <a:ext uri="{9D8B030D-6E8A-4147-A177-3AD203B41FA5}">
                      <a16:colId xmlns:a16="http://schemas.microsoft.com/office/drawing/2014/main" val="3036812357"/>
                    </a:ext>
                  </a:extLst>
                </a:gridCol>
                <a:gridCol w="3451968">
                  <a:extLst>
                    <a:ext uri="{9D8B030D-6E8A-4147-A177-3AD203B41FA5}">
                      <a16:colId xmlns:a16="http://schemas.microsoft.com/office/drawing/2014/main" val="55520041"/>
                    </a:ext>
                  </a:extLst>
                </a:gridCol>
              </a:tblGrid>
              <a:tr h="2997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File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665977"/>
                  </a:ext>
                </a:extLst>
              </a:tr>
              <a:tr h="515150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1:​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Introduction: course logistics and Internet history​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M1-L1-Introduction.pptx​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28656"/>
                  </a:ext>
                </a:extLst>
              </a:tr>
              <a:tr h="5151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Layered Network Architecture​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part of M1-L2-Network Layer &amp; Physical Resilience.pptx​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6155"/>
                  </a:ext>
                </a:extLst>
              </a:tr>
              <a:tr h="73056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2:​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Physical Layer: Network Resilience​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M1-L2-Network Layer &amp; Physical Resilience.pptx​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97863"/>
                  </a:ext>
                </a:extLst>
              </a:tr>
              <a:tr h="29973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Flow control​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M1-L3-DLL-Flow Control.pptx​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82017"/>
                  </a:ext>
                </a:extLst>
              </a:tr>
              <a:tr h="29973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3:​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25/Jan/2023​</a:t>
                      </a:r>
                      <a:endParaRPr lang="nl-NL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Error control​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M1-L4-DLL-Error Control.pptx​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938022"/>
                  </a:ext>
                </a:extLst>
              </a:tr>
              <a:tr h="43083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Introduction​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M1-L5-LAN-Introduction.pptx​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76270"/>
                  </a:ext>
                </a:extLst>
              </a:tr>
              <a:tr h="29973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4:​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30/Jan/2023​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01/Feb/2023​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MAC​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M1-L6-LAN-MAC.pptx​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04970"/>
                  </a:ext>
                </a:extLst>
              </a:tr>
              <a:tr h="5151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part of M1-L7-LAN-Ethernet.pptx​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355579"/>
                  </a:ext>
                </a:extLst>
              </a:tr>
              <a:tr h="515150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5:​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06/Feb/2023​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08/Feb/2023​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 Evolutions​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M1-L7-LAN-Ethernet.pptx​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18883"/>
                  </a:ext>
                </a:extLst>
              </a:tr>
              <a:tr h="29973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 – WLAN​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M1-L8-LAN-WLAN.pptx​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948469"/>
                  </a:ext>
                </a:extLst>
              </a:tr>
              <a:tr h="29973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6:​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13/Feb/2023​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15/Feb/2023​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Mobile Access Networks: From 1G to 5G 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M1-L9-Mobile.pptx​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76197"/>
                  </a:ext>
                </a:extLst>
              </a:tr>
              <a:tr h="43083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paradigms​</a:t>
                      </a:r>
                      <a:endParaRPr lang="en-US" sz="17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M1-L10-Paradigms.pptx​</a:t>
                      </a:r>
                      <a:endParaRPr lang="en-US" sz="17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3481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D9CED2B-C1AA-C581-BFFD-E01DB8230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373873"/>
            <a:ext cx="9261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CZ3006/CE3005 – Part II</a:t>
            </a:r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Covering Higher-Level Layers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Applications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TCP protocol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IP protocol (main emphasis)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Routing process</a:t>
            </a: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2299</Words>
  <Application>Microsoft Office PowerPoint</Application>
  <PresentationFormat>On-screen Show (4:3)</PresentationFormat>
  <Paragraphs>380</Paragraphs>
  <Slides>35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Comic Sans MS</vt:lpstr>
      <vt:lpstr>Noto Sans Symbols</vt:lpstr>
      <vt:lpstr>Times New Roman</vt:lpstr>
      <vt:lpstr>Poppins Medium</vt:lpstr>
      <vt:lpstr>Default Design</vt:lpstr>
      <vt:lpstr>Where are computer networks now?</vt:lpstr>
      <vt:lpstr>SC2008/CZ3006/CE3005 ​ Computer Network​</vt:lpstr>
      <vt:lpstr>Contents</vt:lpstr>
      <vt:lpstr>Course Logistics</vt:lpstr>
      <vt:lpstr>Teaching Staff</vt:lpstr>
      <vt:lpstr>Lecture</vt:lpstr>
      <vt:lpstr>CZ3006/CE3005 - Part I</vt:lpstr>
      <vt:lpstr>Part I Syllabus – Fundamental Underlying Layers</vt:lpstr>
      <vt:lpstr>CZ3006/CE3005 – Part II</vt:lpstr>
      <vt:lpstr>Tutorial</vt:lpstr>
      <vt:lpstr>Instructors of Tutorials</vt:lpstr>
      <vt:lpstr>Lab</vt:lpstr>
      <vt:lpstr>Lab</vt:lpstr>
      <vt:lpstr>Lab</vt:lpstr>
      <vt:lpstr>Lab</vt:lpstr>
      <vt:lpstr>Lab 4: Please start writing your code  much time before the lab session.</vt:lpstr>
      <vt:lpstr>Instructors of Labs</vt:lpstr>
      <vt:lpstr>Office Hours</vt:lpstr>
      <vt:lpstr>Exam/Grade</vt:lpstr>
      <vt:lpstr>How to ACE SC2008/CZ3006/CE3005</vt:lpstr>
      <vt:lpstr>History of Internet</vt:lpstr>
      <vt:lpstr>What is the Internet?</vt:lpstr>
      <vt:lpstr>Where Did It Come From?</vt:lpstr>
      <vt:lpstr>History of Internet</vt:lpstr>
      <vt:lpstr>History of Internet</vt:lpstr>
      <vt:lpstr>Internet Growth Trends</vt:lpstr>
      <vt:lpstr>Internet Map</vt:lpstr>
      <vt:lpstr>Internet Map</vt:lpstr>
      <vt:lpstr>Brief History of the Internet</vt:lpstr>
      <vt:lpstr>Internet Trends: Social Media</vt:lpstr>
      <vt:lpstr>Internet Trends: Cloud Computing</vt:lpstr>
      <vt:lpstr>Internet Trends: Big Data</vt:lpstr>
      <vt:lpstr>Internet Trends: Mobile Internet</vt:lpstr>
      <vt:lpstr>Hot Spot: Silicon Valley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computer networks now?</dc:title>
  <dc:creator>junluo@ntu.edu.sg</dc:creator>
  <cp:lastModifiedBy>#YU WENHAN#</cp:lastModifiedBy>
  <cp:revision>4</cp:revision>
  <dcterms:created xsi:type="dcterms:W3CDTF">1601-01-01T00:00:00Z</dcterms:created>
  <dcterms:modified xsi:type="dcterms:W3CDTF">2023-01-11T11:12:25Z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